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tiff" ContentType="image/tiff"/>
  <Default Extension="jpeg" ContentType="image/jpeg"/>
  <Default Extension="emf" ContentType="image/x-em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4"/>
  </p:notesMasterIdLst>
  <p:handoutMasterIdLst>
    <p:handoutMasterId r:id="rId67"/>
  </p:handoutMasterIdLst>
  <p:sldIdLst>
    <p:sldId id="537" r:id="rId3"/>
    <p:sldId id="1322" r:id="rId5"/>
    <p:sldId id="1503" r:id="rId6"/>
    <p:sldId id="1504" r:id="rId7"/>
    <p:sldId id="1657" r:id="rId8"/>
    <p:sldId id="1653" r:id="rId9"/>
    <p:sldId id="1671" r:id="rId10"/>
    <p:sldId id="1672" r:id="rId11"/>
    <p:sldId id="1654" r:id="rId12"/>
    <p:sldId id="1564" r:id="rId13"/>
    <p:sldId id="1566" r:id="rId14"/>
    <p:sldId id="1563" r:id="rId15"/>
    <p:sldId id="1565" r:id="rId16"/>
    <p:sldId id="1509" r:id="rId17"/>
    <p:sldId id="1510" r:id="rId18"/>
    <p:sldId id="1511" r:id="rId19"/>
    <p:sldId id="1516" r:id="rId20"/>
    <p:sldId id="1523" r:id="rId21"/>
    <p:sldId id="1652" r:id="rId22"/>
    <p:sldId id="1612" r:id="rId23"/>
    <p:sldId id="1524" r:id="rId24"/>
    <p:sldId id="1525" r:id="rId25"/>
    <p:sldId id="1660" r:id="rId26"/>
    <p:sldId id="1661" r:id="rId27"/>
    <p:sldId id="1662" r:id="rId28"/>
    <p:sldId id="1526" r:id="rId29"/>
    <p:sldId id="1519" r:id="rId30"/>
    <p:sldId id="1520" r:id="rId31"/>
    <p:sldId id="1666" r:id="rId32"/>
    <p:sldId id="1521" r:id="rId33"/>
    <p:sldId id="1528" r:id="rId34"/>
    <p:sldId id="1337" r:id="rId35"/>
    <p:sldId id="1338" r:id="rId36"/>
    <p:sldId id="1339" r:id="rId37"/>
    <p:sldId id="1340" r:id="rId38"/>
    <p:sldId id="1344" r:id="rId39"/>
    <p:sldId id="1345" r:id="rId40"/>
    <p:sldId id="1346" r:id="rId41"/>
    <p:sldId id="1347" r:id="rId42"/>
    <p:sldId id="1444" r:id="rId43"/>
    <p:sldId id="1349" r:id="rId44"/>
    <p:sldId id="1445" r:id="rId45"/>
    <p:sldId id="1351" r:id="rId46"/>
    <p:sldId id="1352" r:id="rId47"/>
    <p:sldId id="1354" r:id="rId48"/>
    <p:sldId id="1355" r:id="rId49"/>
    <p:sldId id="1368" r:id="rId50"/>
    <p:sldId id="1356" r:id="rId51"/>
    <p:sldId id="1448" r:id="rId52"/>
    <p:sldId id="1449" r:id="rId53"/>
    <p:sldId id="1450" r:id="rId54"/>
    <p:sldId id="1360" r:id="rId55"/>
    <p:sldId id="1455" r:id="rId56"/>
    <p:sldId id="1456" r:id="rId57"/>
    <p:sldId id="1457" r:id="rId58"/>
    <p:sldId id="1388" r:id="rId59"/>
    <p:sldId id="1390" r:id="rId60"/>
    <p:sldId id="1391" r:id="rId61"/>
    <p:sldId id="1673" r:id="rId62"/>
    <p:sldId id="1364" r:id="rId63"/>
    <p:sldId id="1365" r:id="rId64"/>
    <p:sldId id="1495" r:id="rId65"/>
    <p:sldId id="597" r:id="rId66"/>
  </p:sldIdLst>
  <p:sldSz cx="9144000" cy="6858000" type="screen4x3"/>
  <p:notesSz cx="7052945" cy="93091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标题" id="{B890B6BC-FFE5-4243-BB50-6322D976E646}">
          <p14:sldIdLst>
            <p14:sldId id="537"/>
            <p14:sldId id="1322"/>
          </p14:sldIdLst>
        </p14:section>
        <p14:section name="答辩内容" id="{E347D25A-F0DC-4323-969C-796956465495}">
          <p14:sldIdLst>
            <p14:sldId id="1503"/>
            <p14:sldId id="1504"/>
            <p14:sldId id="1657"/>
            <p14:sldId id="1653"/>
            <p14:sldId id="1671"/>
            <p14:sldId id="1672"/>
            <p14:sldId id="1654"/>
            <p14:sldId id="1564"/>
            <p14:sldId id="1566"/>
            <p14:sldId id="1563"/>
            <p14:sldId id="1565"/>
            <p14:sldId id="1509"/>
            <p14:sldId id="1510"/>
            <p14:sldId id="1511"/>
            <p14:sldId id="1516"/>
            <p14:sldId id="1523"/>
            <p14:sldId id="1652"/>
            <p14:sldId id="1612"/>
            <p14:sldId id="1524"/>
            <p14:sldId id="1525"/>
            <p14:sldId id="1660"/>
            <p14:sldId id="1661"/>
            <p14:sldId id="1662"/>
            <p14:sldId id="1526"/>
            <p14:sldId id="1519"/>
            <p14:sldId id="1520"/>
            <p14:sldId id="1666"/>
            <p14:sldId id="1521"/>
            <p14:sldId id="1528"/>
            <p14:sldId id="1337"/>
            <p14:sldId id="1338"/>
            <p14:sldId id="1339"/>
            <p14:sldId id="1340"/>
            <p14:sldId id="1344"/>
            <p14:sldId id="1345"/>
            <p14:sldId id="1346"/>
            <p14:sldId id="1347"/>
            <p14:sldId id="1444"/>
            <p14:sldId id="1349"/>
            <p14:sldId id="1445"/>
            <p14:sldId id="1351"/>
            <p14:sldId id="1352"/>
            <p14:sldId id="1354"/>
            <p14:sldId id="1355"/>
            <p14:sldId id="1368"/>
            <p14:sldId id="1356"/>
            <p14:sldId id="1448"/>
            <p14:sldId id="1449"/>
            <p14:sldId id="1450"/>
            <p14:sldId id="1360"/>
            <p14:sldId id="1455"/>
            <p14:sldId id="1456"/>
            <p14:sldId id="1457"/>
            <p14:sldId id="1388"/>
            <p14:sldId id="1390"/>
            <p14:sldId id="1391"/>
            <p14:sldId id="1673"/>
            <p14:sldId id="1364"/>
            <p14:sldId id="1365"/>
            <p14:sldId id="1495"/>
            <p14:sldId id="597"/>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ll" initials="D"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74ABC"/>
    <a:srgbClr val="FF9900"/>
    <a:srgbClr val="000099"/>
    <a:srgbClr val="AB0081"/>
    <a:srgbClr val="B41866"/>
    <a:srgbClr val="CC00CC"/>
    <a:srgbClr val="7578F1"/>
    <a:srgbClr val="DDF6FF"/>
    <a:srgbClr val="A3E7FF"/>
    <a:srgbClr val="D8FB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735" autoAdjust="0"/>
    <p:restoredTop sz="91462" autoAdjust="0"/>
  </p:normalViewPr>
  <p:slideViewPr>
    <p:cSldViewPr>
      <p:cViewPr varScale="1">
        <p:scale>
          <a:sx n="100" d="100"/>
          <a:sy n="100" d="100"/>
        </p:scale>
        <p:origin x="-2118" y="-102"/>
      </p:cViewPr>
      <p:guideLst>
        <p:guide orient="horz" pos="1914"/>
        <p:guide pos="2880"/>
      </p:guideLst>
    </p:cSldViewPr>
  </p:slideViewPr>
  <p:notesTextViewPr>
    <p:cViewPr>
      <p:scale>
        <a:sx n="100" d="100"/>
        <a:sy n="100" d="100"/>
      </p:scale>
      <p:origin x="0" y="0"/>
    </p:cViewPr>
  </p:notesTextViewPr>
  <p:notesViewPr>
    <p:cSldViewPr>
      <p:cViewPr varScale="1">
        <p:scale>
          <a:sx n="67" d="100"/>
          <a:sy n="67" d="100"/>
        </p:scale>
        <p:origin x="-3348" y="-108"/>
      </p:cViewPr>
      <p:guideLst>
        <p:guide orient="horz" pos="2598"/>
        <p:guide pos="2221"/>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1" Type="http://schemas.openxmlformats.org/officeDocument/2006/relationships/commentAuthors" Target="commentAuthors.xml"/><Relationship Id="rId70" Type="http://schemas.openxmlformats.org/officeDocument/2006/relationships/tableStyles" Target="tableStyles.xml"/><Relationship Id="rId7" Type="http://schemas.openxmlformats.org/officeDocument/2006/relationships/slide" Target="slides/slide4.xml"/><Relationship Id="rId69" Type="http://schemas.openxmlformats.org/officeDocument/2006/relationships/viewProps" Target="viewProps.xml"/><Relationship Id="rId68" Type="http://schemas.openxmlformats.org/officeDocument/2006/relationships/presProps" Target="presProps.xml"/><Relationship Id="rId67" Type="http://schemas.openxmlformats.org/officeDocument/2006/relationships/handoutMaster" Target="handoutMasters/handoutMaster1.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56414" cy="465455"/>
          </a:xfrm>
          <a:prstGeom prst="rect">
            <a:avLst/>
          </a:prstGeom>
        </p:spPr>
        <p:txBody>
          <a:bodyPr vert="horz" lIns="93497" tIns="46749" rIns="93497" bIns="46749" rtlCol="0"/>
          <a:lstStyle>
            <a:lvl1pPr algn="l">
              <a:defRPr sz="1200"/>
            </a:lvl1pPr>
          </a:lstStyle>
          <a:p>
            <a:endParaRPr lang="zh-CN" altLang="en-US"/>
          </a:p>
        </p:txBody>
      </p:sp>
      <p:sp>
        <p:nvSpPr>
          <p:cNvPr id="3" name="日期占位符 2"/>
          <p:cNvSpPr>
            <a:spLocks noGrp="1"/>
          </p:cNvSpPr>
          <p:nvPr>
            <p:ph type="dt" sz="quarter" idx="1"/>
          </p:nvPr>
        </p:nvSpPr>
        <p:spPr>
          <a:xfrm>
            <a:off x="3995217" y="0"/>
            <a:ext cx="3056414" cy="465455"/>
          </a:xfrm>
          <a:prstGeom prst="rect">
            <a:avLst/>
          </a:prstGeom>
        </p:spPr>
        <p:txBody>
          <a:bodyPr vert="horz" lIns="93497" tIns="46749" rIns="93497" bIns="46749" rtlCol="0"/>
          <a:lstStyle>
            <a:lvl1pPr algn="r">
              <a:defRPr sz="1200"/>
            </a:lvl1pPr>
          </a:lstStyle>
          <a:p>
            <a:fld id="{1D02F626-0DEA-4895-AD9E-E8344C860253}" type="datetimeFigureOut">
              <a:rPr lang="zh-CN" altLang="en-US" smtClean="0"/>
            </a:fld>
            <a:endParaRPr lang="zh-CN" altLang="en-US"/>
          </a:p>
        </p:txBody>
      </p:sp>
      <p:sp>
        <p:nvSpPr>
          <p:cNvPr id="4" name="页脚占位符 3"/>
          <p:cNvSpPr>
            <a:spLocks noGrp="1"/>
          </p:cNvSpPr>
          <p:nvPr>
            <p:ph type="ftr" sz="quarter" idx="2"/>
          </p:nvPr>
        </p:nvSpPr>
        <p:spPr>
          <a:xfrm>
            <a:off x="0" y="8842029"/>
            <a:ext cx="3056414" cy="465455"/>
          </a:xfrm>
          <a:prstGeom prst="rect">
            <a:avLst/>
          </a:prstGeom>
        </p:spPr>
        <p:txBody>
          <a:bodyPr vert="horz" lIns="93497" tIns="46749" rIns="93497" bIns="46749"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995217" y="8842029"/>
            <a:ext cx="3056414" cy="465455"/>
          </a:xfrm>
          <a:prstGeom prst="rect">
            <a:avLst/>
          </a:prstGeom>
        </p:spPr>
        <p:txBody>
          <a:bodyPr vert="horz" lIns="93497" tIns="46749" rIns="93497" bIns="46749" rtlCol="0" anchor="b"/>
          <a:lstStyle>
            <a:lvl1pPr algn="r">
              <a:defRPr sz="1200"/>
            </a:lvl1pPr>
          </a:lstStyle>
          <a:p>
            <a:fld id="{8350D84D-9B3E-4C76-9D7F-32499018482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56414" cy="465455"/>
          </a:xfrm>
          <a:prstGeom prst="rect">
            <a:avLst/>
          </a:prstGeom>
        </p:spPr>
        <p:txBody>
          <a:bodyPr vert="horz" lIns="93497" tIns="46749" rIns="93497" bIns="46749" rtlCol="0"/>
          <a:lstStyle>
            <a:lvl1pPr algn="l">
              <a:defRPr sz="1200"/>
            </a:lvl1pPr>
          </a:lstStyle>
          <a:p>
            <a:endParaRPr lang="zh-CN" altLang="en-US"/>
          </a:p>
        </p:txBody>
      </p:sp>
      <p:sp>
        <p:nvSpPr>
          <p:cNvPr id="3" name="日期占位符 2"/>
          <p:cNvSpPr>
            <a:spLocks noGrp="1"/>
          </p:cNvSpPr>
          <p:nvPr>
            <p:ph type="dt" idx="1"/>
          </p:nvPr>
        </p:nvSpPr>
        <p:spPr>
          <a:xfrm>
            <a:off x="3995217" y="0"/>
            <a:ext cx="3056414" cy="465455"/>
          </a:xfrm>
          <a:prstGeom prst="rect">
            <a:avLst/>
          </a:prstGeom>
        </p:spPr>
        <p:txBody>
          <a:bodyPr vert="horz" lIns="93497" tIns="46749" rIns="93497" bIns="46749" rtlCol="0"/>
          <a:lstStyle>
            <a:lvl1pPr algn="r">
              <a:defRPr sz="1200"/>
            </a:lvl1pPr>
          </a:lstStyle>
          <a:p>
            <a:fld id="{0918F985-26EF-4C2D-8E5F-BCA7D15DEC1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200150" y="698500"/>
            <a:ext cx="4654550" cy="3490913"/>
          </a:xfrm>
          <a:prstGeom prst="rect">
            <a:avLst/>
          </a:prstGeom>
          <a:noFill/>
          <a:ln w="12700">
            <a:solidFill>
              <a:prstClr val="black"/>
            </a:solidFill>
          </a:ln>
        </p:spPr>
        <p:txBody>
          <a:bodyPr vert="horz" lIns="93497" tIns="46749" rIns="93497" bIns="46749" rtlCol="0" anchor="ctr"/>
          <a:lstStyle/>
          <a:p>
            <a:endParaRPr lang="zh-CN" altLang="en-US"/>
          </a:p>
        </p:txBody>
      </p:sp>
      <p:sp>
        <p:nvSpPr>
          <p:cNvPr id="5" name="备注占位符 4"/>
          <p:cNvSpPr>
            <a:spLocks noGrp="1"/>
          </p:cNvSpPr>
          <p:nvPr>
            <p:ph type="body" sz="quarter" idx="3"/>
          </p:nvPr>
        </p:nvSpPr>
        <p:spPr>
          <a:xfrm>
            <a:off x="705327" y="4421823"/>
            <a:ext cx="5642610" cy="4189095"/>
          </a:xfrm>
          <a:prstGeom prst="rect">
            <a:avLst/>
          </a:prstGeom>
        </p:spPr>
        <p:txBody>
          <a:bodyPr vert="horz" lIns="93497" tIns="46749" rIns="93497" bIns="46749"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842029"/>
            <a:ext cx="3056414" cy="465455"/>
          </a:xfrm>
          <a:prstGeom prst="rect">
            <a:avLst/>
          </a:prstGeom>
        </p:spPr>
        <p:txBody>
          <a:bodyPr vert="horz" lIns="93497" tIns="46749" rIns="93497" bIns="46749"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995217" y="8842029"/>
            <a:ext cx="3056414" cy="465455"/>
          </a:xfrm>
          <a:prstGeom prst="rect">
            <a:avLst/>
          </a:prstGeom>
        </p:spPr>
        <p:txBody>
          <a:bodyPr vert="horz" lIns="93497" tIns="46749" rIns="93497" bIns="46749" rtlCol="0" anchor="b"/>
          <a:lstStyle>
            <a:lvl1pPr algn="r">
              <a:defRPr sz="1200"/>
            </a:lvl1pPr>
          </a:lstStyle>
          <a:p>
            <a:fld id="{5CAED992-3711-4D97-9AAF-E67AECF48D3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5CAED992-3711-4D97-9AAF-E67AECF48D3B}"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幻灯片图像占位符 1"/>
          <p:cNvSpPr>
            <a:spLocks noGrp="1" noRot="1" noChangeAspect="1" noTextEdit="1"/>
          </p:cNvSpPr>
          <p:nvPr>
            <p:ph type="sldImg"/>
          </p:nvPr>
        </p:nvSpPr>
        <p:spPr/>
      </p:sp>
      <p:sp>
        <p:nvSpPr>
          <p:cNvPr id="74755" name="备注占位符 2"/>
          <p:cNvSpPr>
            <a:spLocks noGrp="1"/>
          </p:cNvSpPr>
          <p:nvPr>
            <p:ph type="body" idx="1"/>
          </p:nvPr>
        </p:nvSpPr>
        <p:spPr>
          <a:noFill/>
        </p:spPr>
        <p:txBody>
          <a:bodyPr/>
          <a:lstStyle/>
          <a:p>
            <a:pPr eaLnBrk="1" hangingPunct="1"/>
            <a:endParaRPr lang="zh-CN" altLang="en-US" smtClean="0">
              <a:latin typeface="Arial" panose="020B0604020202020204" pitchFamily="34" charset="0"/>
              <a:ea typeface="宋体" panose="02010600030101010101" pitchFamily="2" charset="-122"/>
            </a:endParaRPr>
          </a:p>
        </p:txBody>
      </p:sp>
      <p:sp>
        <p:nvSpPr>
          <p:cNvPr id="74756"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2E1F2015-40C1-49CF-A64B-78C3F2EB1068}" type="slidenum">
              <a:rPr lang="en-US" altLang="zh-CN" smtClean="0"/>
            </a:fld>
            <a:endParaRPr lang="en-US" altLang="zh-CN"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幻灯片图像占位符 1"/>
          <p:cNvSpPr>
            <a:spLocks noGrp="1" noRot="1" noChangeAspect="1" noTextEdit="1"/>
          </p:cNvSpPr>
          <p:nvPr>
            <p:ph type="sldImg"/>
          </p:nvPr>
        </p:nvSpPr>
        <p:spPr/>
      </p:sp>
      <p:sp>
        <p:nvSpPr>
          <p:cNvPr id="79875" name="备注占位符 2"/>
          <p:cNvSpPr>
            <a:spLocks noGrp="1"/>
          </p:cNvSpPr>
          <p:nvPr>
            <p:ph type="body" idx="1"/>
          </p:nvPr>
        </p:nvSpPr>
        <p:spPr>
          <a:noFill/>
        </p:spPr>
        <p:txBody>
          <a:bodyPr/>
          <a:lstStyle/>
          <a:p>
            <a:pPr eaLnBrk="1" hangingPunct="1"/>
            <a:endParaRPr lang="zh-CN" altLang="en-US" smtClean="0">
              <a:latin typeface="Arial" panose="020B0604020202020204" pitchFamily="34" charset="0"/>
              <a:ea typeface="宋体" panose="02010600030101010101" pitchFamily="2" charset="-122"/>
            </a:endParaRPr>
          </a:p>
        </p:txBody>
      </p:sp>
      <p:sp>
        <p:nvSpPr>
          <p:cNvPr id="79876"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194011B3-7593-4977-882B-204C4B322630}" type="slidenum">
              <a:rPr lang="en-US" altLang="zh-CN" smtClean="0"/>
            </a:fld>
            <a:endParaRPr lang="en-US" altLang="zh-CN"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幻灯片图像占位符 1"/>
          <p:cNvSpPr>
            <a:spLocks noGrp="1" noRot="1" noChangeAspect="1" noTextEdit="1"/>
          </p:cNvSpPr>
          <p:nvPr>
            <p:ph type="sldImg"/>
          </p:nvPr>
        </p:nvSpPr>
        <p:spPr/>
      </p:sp>
      <p:sp>
        <p:nvSpPr>
          <p:cNvPr id="80899" name="备注占位符 2"/>
          <p:cNvSpPr>
            <a:spLocks noGrp="1"/>
          </p:cNvSpPr>
          <p:nvPr>
            <p:ph type="body" idx="1"/>
          </p:nvPr>
        </p:nvSpPr>
        <p:spPr>
          <a:noFill/>
        </p:spPr>
        <p:txBody>
          <a:bodyPr/>
          <a:lstStyle/>
          <a:p>
            <a:pPr eaLnBrk="1" hangingPunct="1"/>
            <a:endParaRPr lang="zh-CN" altLang="en-US" smtClean="0">
              <a:latin typeface="Arial" panose="020B0604020202020204" pitchFamily="34" charset="0"/>
              <a:ea typeface="宋体" panose="02010600030101010101" pitchFamily="2" charset="-122"/>
            </a:endParaRPr>
          </a:p>
        </p:txBody>
      </p:sp>
      <p:sp>
        <p:nvSpPr>
          <p:cNvPr id="8090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60B778CC-514E-4E7F-90F1-45C4EA0334BE}" type="slidenum">
              <a:rPr lang="en-US" altLang="zh-CN" smtClean="0"/>
            </a:fld>
            <a:endParaRPr lang="en-US" altLang="zh-CN"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我将从以下四个方面介绍</a:t>
            </a:r>
            <a:endParaRPr lang="zh-CN" altLang="en-US" dirty="0"/>
          </a:p>
        </p:txBody>
      </p:sp>
      <p:sp>
        <p:nvSpPr>
          <p:cNvPr id="4" name="灯片编号占位符 3"/>
          <p:cNvSpPr>
            <a:spLocks noGrp="1"/>
          </p:cNvSpPr>
          <p:nvPr>
            <p:ph type="sldNum" sz="quarter" idx="10"/>
          </p:nvPr>
        </p:nvSpPr>
        <p:spPr/>
        <p:txBody>
          <a:bodyPr/>
          <a:lstStyle/>
          <a:p>
            <a:pPr>
              <a:defRPr/>
            </a:pPr>
            <a:fld id="{7235D3A3-BA96-4A18-B766-47E1BBAA11C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TextEdit="1"/>
          </p:cNvSpPr>
          <p:nvPr>
            <p:ph type="sldImg"/>
          </p:nvPr>
        </p:nvSpPr>
        <p:spPr/>
      </p:sp>
      <p:sp>
        <p:nvSpPr>
          <p:cNvPr id="84995" name="备注占位符 2"/>
          <p:cNvSpPr>
            <a:spLocks noGrp="1"/>
          </p:cNvSpPr>
          <p:nvPr>
            <p:ph type="body" idx="1"/>
          </p:nvPr>
        </p:nvSpPr>
        <p:spPr>
          <a:noFill/>
        </p:spPr>
        <p:txBody>
          <a:bodyPr/>
          <a:lstStyle/>
          <a:p>
            <a:pPr eaLnBrk="1" hangingPunct="1"/>
            <a:endParaRPr lang="zh-CN" altLang="en-US" smtClean="0">
              <a:latin typeface="Arial" panose="020B0604020202020204" pitchFamily="34" charset="0"/>
              <a:ea typeface="宋体" panose="02010600030101010101" pitchFamily="2" charset="-122"/>
            </a:endParaRPr>
          </a:p>
        </p:txBody>
      </p:sp>
      <p:sp>
        <p:nvSpPr>
          <p:cNvPr id="84996"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147E98DD-F57C-4B52-B5ED-AD41A9D138E0}" type="slidenum">
              <a:rPr lang="en-US" altLang="zh-CN" smtClean="0"/>
            </a:fld>
            <a:endParaRPr lang="en-US" altLang="zh-CN"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TextEdit="1"/>
          </p:cNvSpPr>
          <p:nvPr>
            <p:ph type="sldImg"/>
          </p:nvPr>
        </p:nvSpPr>
        <p:spPr/>
      </p:sp>
      <p:sp>
        <p:nvSpPr>
          <p:cNvPr id="86019" name="备注占位符 2"/>
          <p:cNvSpPr>
            <a:spLocks noGrp="1"/>
          </p:cNvSpPr>
          <p:nvPr>
            <p:ph type="body" idx="1"/>
          </p:nvPr>
        </p:nvSpPr>
        <p:spPr>
          <a:noFill/>
        </p:spPr>
        <p:txBody>
          <a:bodyPr/>
          <a:lstStyle/>
          <a:p>
            <a:pPr eaLnBrk="1" hangingPunct="1"/>
            <a:r>
              <a:rPr lang="zh-CN" altLang="en-US" dirty="0">
                <a:latin typeface="楷体_GB2312" panose="02010609030101010101" pitchFamily="49" charset="-122"/>
                <a:ea typeface="楷体_GB2312" panose="02010609030101010101" pitchFamily="49" charset="-122"/>
                <a:sym typeface="+mn-ea"/>
              </a:rPr>
              <a:t> </a:t>
            </a:r>
            <a:r>
              <a:rPr lang="en-US" altLang="zh-CN">
                <a:latin typeface="楷体_GB2312" panose="02010609030101010101" pitchFamily="49" charset="-122"/>
                <a:ea typeface="楷体_GB2312" panose="02010609030101010101" pitchFamily="49" charset="-122"/>
                <a:sym typeface="+mn-ea"/>
              </a:rPr>
              <a:t>HLA</a:t>
            </a:r>
            <a:r>
              <a:rPr lang="zh-CN" altLang="en-US" dirty="0">
                <a:latin typeface="楷体_GB2312" panose="02010609030101010101" pitchFamily="49" charset="-122"/>
                <a:ea typeface="楷体_GB2312" panose="02010609030101010101" pitchFamily="49" charset="-122"/>
                <a:sym typeface="+mn-ea"/>
              </a:rPr>
              <a:t>相容性越高，正常生育女性和复发性流产患者体内的封闭抗体的阳性率越低。</a:t>
            </a:r>
            <a:endParaRPr lang="zh-CN" altLang="en-US" dirty="0">
              <a:latin typeface="楷体_GB2312" panose="02010609030101010101" pitchFamily="49" charset="-122"/>
              <a:ea typeface="楷体_GB2312" panose="02010609030101010101" pitchFamily="49" charset="-122"/>
            </a:endParaRPr>
          </a:p>
          <a:p>
            <a:pPr eaLnBrk="1" hangingPunct="1"/>
            <a:endParaRPr lang="zh-CN" altLang="en-US" smtClean="0">
              <a:latin typeface="Arial" panose="020B0604020202020204" pitchFamily="34" charset="0"/>
              <a:ea typeface="宋体" panose="02010600030101010101" pitchFamily="2" charset="-122"/>
            </a:endParaRPr>
          </a:p>
        </p:txBody>
      </p:sp>
      <p:sp>
        <p:nvSpPr>
          <p:cNvPr id="8602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1CE2201D-D943-473A-8A4C-6C925C5D568A}" type="slidenum">
              <a:rPr lang="en-US" altLang="zh-CN" smtClean="0"/>
            </a:fld>
            <a:endParaRPr lang="en-US" altLang="zh-CN"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幻灯片图像占位符 1"/>
          <p:cNvSpPr>
            <a:spLocks noGrp="1" noRot="1" noChangeAspect="1" noTextEdit="1"/>
          </p:cNvSpPr>
          <p:nvPr>
            <p:ph type="sldImg"/>
          </p:nvPr>
        </p:nvSpPr>
        <p:spPr/>
      </p:sp>
      <p:sp>
        <p:nvSpPr>
          <p:cNvPr id="83971" name="备注占位符 2"/>
          <p:cNvSpPr>
            <a:spLocks noGrp="1"/>
          </p:cNvSpPr>
          <p:nvPr>
            <p:ph type="body" idx="1"/>
          </p:nvPr>
        </p:nvSpPr>
        <p:spPr>
          <a:noFill/>
        </p:spPr>
        <p:txBody>
          <a:bodyPr/>
          <a:lstStyle/>
          <a:p>
            <a:pPr eaLnBrk="1" hangingPunct="1"/>
            <a:endParaRPr lang="zh-CN" altLang="en-US" smtClean="0">
              <a:latin typeface="Arial" panose="020B0604020202020204" pitchFamily="34" charset="0"/>
              <a:ea typeface="宋体" panose="02010600030101010101" pitchFamily="2" charset="-122"/>
            </a:endParaRPr>
          </a:p>
        </p:txBody>
      </p:sp>
      <p:sp>
        <p:nvSpPr>
          <p:cNvPr id="83972"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A8721DA7-4A72-4E24-9007-DE20DA0145A3}" type="slidenum">
              <a:rPr lang="en-US" altLang="zh-CN" smtClean="0"/>
            </a:fld>
            <a:endParaRPr lang="en-US" altLang="zh-CN"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幻灯片图像占位符 1"/>
          <p:cNvSpPr>
            <a:spLocks noGrp="1" noRot="1" noChangeAspect="1" noTextEdit="1"/>
          </p:cNvSpPr>
          <p:nvPr>
            <p:ph type="sldImg"/>
          </p:nvPr>
        </p:nvSpPr>
        <p:spPr/>
      </p:sp>
      <p:sp>
        <p:nvSpPr>
          <p:cNvPr id="83971" name="备注占位符 2"/>
          <p:cNvSpPr>
            <a:spLocks noGrp="1"/>
          </p:cNvSpPr>
          <p:nvPr>
            <p:ph type="body" idx="1"/>
          </p:nvPr>
        </p:nvSpPr>
        <p:spPr>
          <a:noFill/>
        </p:spPr>
        <p:txBody>
          <a:bodyPr/>
          <a:lstStyle/>
          <a:p>
            <a:pPr eaLnBrk="1" hangingPunct="1"/>
            <a:endParaRPr lang="zh-CN" altLang="en-US" smtClean="0">
              <a:latin typeface="Arial" panose="020B0604020202020204" pitchFamily="34" charset="0"/>
              <a:ea typeface="宋体" panose="02010600030101010101" pitchFamily="2" charset="-122"/>
            </a:endParaRPr>
          </a:p>
        </p:txBody>
      </p:sp>
      <p:sp>
        <p:nvSpPr>
          <p:cNvPr id="83972"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A8721DA7-4A72-4E24-9007-DE20DA0145A3}" type="slidenum">
              <a:rPr lang="en-US" altLang="zh-CN" smtClean="0"/>
            </a:fld>
            <a:endParaRPr lang="en-US" altLang="zh-CN"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我将从以下四个方面介绍</a:t>
            </a:r>
            <a:endParaRPr lang="zh-CN" altLang="en-US" dirty="0"/>
          </a:p>
        </p:txBody>
      </p:sp>
      <p:sp>
        <p:nvSpPr>
          <p:cNvPr id="4" name="灯片编号占位符 3"/>
          <p:cNvSpPr>
            <a:spLocks noGrp="1"/>
          </p:cNvSpPr>
          <p:nvPr>
            <p:ph type="sldNum" sz="quarter" idx="10"/>
          </p:nvPr>
        </p:nvSpPr>
        <p:spPr/>
        <p:txBody>
          <a:bodyPr/>
          <a:lstStyle/>
          <a:p>
            <a:pPr>
              <a:defRPr/>
            </a:pPr>
            <a:fld id="{7235D3A3-BA96-4A18-B766-47E1BBAA11CB}"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幻灯片图像占位符 1"/>
          <p:cNvSpPr>
            <a:spLocks noGrp="1" noRot="1" noChangeAspect="1" noTextEdit="1"/>
          </p:cNvSpPr>
          <p:nvPr>
            <p:ph type="sldImg"/>
          </p:nvPr>
        </p:nvSpPr>
        <p:spPr/>
      </p:sp>
      <p:sp>
        <p:nvSpPr>
          <p:cNvPr id="90115" name="备注占位符 2"/>
          <p:cNvSpPr>
            <a:spLocks noGrp="1"/>
          </p:cNvSpPr>
          <p:nvPr>
            <p:ph type="body" idx="1"/>
          </p:nvPr>
        </p:nvSpPr>
        <p:spPr>
          <a:noFill/>
        </p:spPr>
        <p:txBody>
          <a:bodyPr/>
          <a:lstStyle/>
          <a:p>
            <a:pPr eaLnBrk="1" hangingPunct="1"/>
            <a:endParaRPr lang="zh-CN" altLang="en-US" smtClean="0">
              <a:latin typeface="Arial" panose="020B0604020202020204" pitchFamily="34" charset="0"/>
              <a:ea typeface="宋体" panose="02010600030101010101" pitchFamily="2" charset="-122"/>
            </a:endParaRPr>
          </a:p>
        </p:txBody>
      </p:sp>
      <p:sp>
        <p:nvSpPr>
          <p:cNvPr id="90116"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6F49F6F6-0A67-44D5-8AF8-4D73DDC0A13A}" type="slidenum">
              <a:rPr lang="en-US" altLang="zh-CN" smtClean="0"/>
            </a:fld>
            <a:endParaRPr lang="en-US" altLang="zh-CN"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幻灯片图像占位符 1"/>
          <p:cNvSpPr>
            <a:spLocks noGrp="1" noRot="1" noChangeAspect="1" noTextEdit="1"/>
          </p:cNvSpPr>
          <p:nvPr>
            <p:ph type="sldImg"/>
          </p:nvPr>
        </p:nvSpPr>
        <p:spPr/>
      </p:sp>
      <p:sp>
        <p:nvSpPr>
          <p:cNvPr id="91139" name="备注占位符 2"/>
          <p:cNvSpPr>
            <a:spLocks noGrp="1"/>
          </p:cNvSpPr>
          <p:nvPr>
            <p:ph type="body" idx="1"/>
          </p:nvPr>
        </p:nvSpPr>
        <p:spPr>
          <a:noFill/>
        </p:spPr>
        <p:txBody>
          <a:bodyPr/>
          <a:lstStyle/>
          <a:p>
            <a:pPr eaLnBrk="1" hangingPunct="1"/>
            <a:endParaRPr lang="zh-CN" altLang="en-US" smtClean="0">
              <a:latin typeface="Arial" panose="020B0604020202020204" pitchFamily="34" charset="0"/>
              <a:ea typeface="宋体" panose="02010600030101010101" pitchFamily="2" charset="-122"/>
            </a:endParaRPr>
          </a:p>
        </p:txBody>
      </p:sp>
      <p:sp>
        <p:nvSpPr>
          <p:cNvPr id="9114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5DEA28D-6863-4A3B-875F-D96AC883BE9D}" type="slidenum">
              <a:rPr lang="en-US" altLang="zh-CN" smtClean="0"/>
            </a:fld>
            <a:endParaRPr lang="en-US" altLang="zh-CN"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我将从以下四个方面介绍</a:t>
            </a:r>
            <a:endParaRPr lang="zh-CN" altLang="en-US" dirty="0"/>
          </a:p>
        </p:txBody>
      </p:sp>
      <p:sp>
        <p:nvSpPr>
          <p:cNvPr id="4" name="灯片编号占位符 3"/>
          <p:cNvSpPr>
            <a:spLocks noGrp="1"/>
          </p:cNvSpPr>
          <p:nvPr>
            <p:ph type="sldNum" sz="quarter" idx="10"/>
          </p:nvPr>
        </p:nvSpPr>
        <p:spPr/>
        <p:txBody>
          <a:bodyPr/>
          <a:lstStyle/>
          <a:p>
            <a:pPr>
              <a:defRPr/>
            </a:pPr>
            <a:fld id="{7235D3A3-BA96-4A18-B766-47E1BBAA11CB}"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幻灯片图像占位符 1"/>
          <p:cNvSpPr>
            <a:spLocks noGrp="1" noRot="1" noChangeAspect="1" noTextEdit="1"/>
          </p:cNvSpPr>
          <p:nvPr>
            <p:ph type="sldImg"/>
          </p:nvPr>
        </p:nvSpPr>
        <p:spPr/>
      </p:sp>
      <p:sp>
        <p:nvSpPr>
          <p:cNvPr id="97283" name="备注占位符 2"/>
          <p:cNvSpPr>
            <a:spLocks noGrp="1"/>
          </p:cNvSpPr>
          <p:nvPr>
            <p:ph type="body" idx="1"/>
          </p:nvPr>
        </p:nvSpPr>
        <p:spPr>
          <a:noFill/>
        </p:spPr>
        <p:txBody>
          <a:bodyPr/>
          <a:lstStyle/>
          <a:p>
            <a:pPr eaLnBrk="1" hangingPunct="1"/>
            <a:endParaRPr lang="zh-CN" altLang="en-US" smtClean="0">
              <a:latin typeface="Arial" panose="020B0604020202020204" pitchFamily="34" charset="0"/>
              <a:ea typeface="宋体" panose="02010600030101010101" pitchFamily="2" charset="-122"/>
            </a:endParaRPr>
          </a:p>
        </p:txBody>
      </p:sp>
      <p:sp>
        <p:nvSpPr>
          <p:cNvPr id="97284"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C3C0F2B0-3C81-4F8B-AF61-335917BA55F1}" type="slidenum">
              <a:rPr lang="en-US" altLang="zh-CN" smtClean="0"/>
            </a:fld>
            <a:endParaRPr lang="en-US" altLang="zh-CN"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幻灯片图像占位符 1"/>
          <p:cNvSpPr>
            <a:spLocks noGrp="1" noRot="1" noChangeAspect="1" noTextEdit="1"/>
          </p:cNvSpPr>
          <p:nvPr>
            <p:ph type="sldImg"/>
          </p:nvPr>
        </p:nvSpPr>
        <p:spPr/>
      </p:sp>
      <p:sp>
        <p:nvSpPr>
          <p:cNvPr id="106499" name="备注占位符 2"/>
          <p:cNvSpPr>
            <a:spLocks noGrp="1"/>
          </p:cNvSpPr>
          <p:nvPr>
            <p:ph type="body" idx="1"/>
          </p:nvPr>
        </p:nvSpPr>
        <p:spPr>
          <a:noFill/>
        </p:spPr>
        <p:txBody>
          <a:bodyPr/>
          <a:lstStyle/>
          <a:p>
            <a:pPr eaLnBrk="1" hangingPunct="1"/>
            <a:endParaRPr lang="zh-CN" altLang="en-US" smtClean="0">
              <a:latin typeface="Arial" panose="020B0604020202020204" pitchFamily="34" charset="0"/>
              <a:ea typeface="宋体" panose="02010600030101010101" pitchFamily="2" charset="-122"/>
            </a:endParaRPr>
          </a:p>
        </p:txBody>
      </p:sp>
      <p:sp>
        <p:nvSpPr>
          <p:cNvPr id="106500"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21E2897C-F781-493E-9D21-8C085F3A60CE}" type="slidenum">
              <a:rPr lang="en-US" altLang="zh-CN" smtClean="0"/>
            </a:fld>
            <a:endParaRPr lang="en-US" altLang="zh-CN"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我将从以下四个方面介绍</a:t>
            </a:r>
            <a:endParaRPr lang="zh-CN" altLang="en-US" dirty="0"/>
          </a:p>
        </p:txBody>
      </p:sp>
      <p:sp>
        <p:nvSpPr>
          <p:cNvPr id="4" name="灯片编号占位符 3"/>
          <p:cNvSpPr>
            <a:spLocks noGrp="1"/>
          </p:cNvSpPr>
          <p:nvPr>
            <p:ph type="sldNum" sz="quarter" idx="10"/>
          </p:nvPr>
        </p:nvSpPr>
        <p:spPr/>
        <p:txBody>
          <a:bodyPr/>
          <a:lstStyle/>
          <a:p>
            <a:pPr>
              <a:defRPr/>
            </a:pPr>
            <a:fld id="{7235D3A3-BA96-4A18-B766-47E1BBAA11CB}"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幻灯片图像占位符 1"/>
          <p:cNvSpPr>
            <a:spLocks noGrp="1" noRot="1" noChangeAspect="1" noTextEdit="1"/>
          </p:cNvSpPr>
          <p:nvPr>
            <p:ph type="sldImg"/>
          </p:nvPr>
        </p:nvSpPr>
        <p:spPr/>
      </p:sp>
      <p:sp>
        <p:nvSpPr>
          <p:cNvPr id="82947" name="备注占位符 2"/>
          <p:cNvSpPr>
            <a:spLocks noGrp="1"/>
          </p:cNvSpPr>
          <p:nvPr>
            <p:ph type="body" idx="1"/>
          </p:nvPr>
        </p:nvSpPr>
        <p:spPr>
          <a:noFill/>
        </p:spPr>
        <p:txBody>
          <a:bodyPr/>
          <a:lstStyle/>
          <a:p>
            <a:pPr eaLnBrk="1" hangingPunct="1"/>
            <a:endParaRPr lang="zh-CN" altLang="en-US" dirty="0" smtClean="0">
              <a:latin typeface="Arial" panose="020B0604020202020204" pitchFamily="34" charset="0"/>
              <a:ea typeface="宋体" panose="02010600030101010101" pitchFamily="2" charset="-122"/>
            </a:endParaRPr>
          </a:p>
        </p:txBody>
      </p:sp>
      <p:sp>
        <p:nvSpPr>
          <p:cNvPr id="82948" name="灯片编号占位符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51708AE2-7BD0-464B-9388-2A2ACB5AA2DE}" type="slidenum">
              <a:rPr lang="en-US" altLang="zh-CN" smtClean="0"/>
            </a:fld>
            <a:endParaRPr lang="en-US"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7762" name="Rectangle 7"/>
          <p:cNvSpPr txBox="1">
            <a:spLocks noGrp="1"/>
          </p:cNvSpPr>
          <p:nvPr>
            <p:ph type="sldNum" sz="quarter"/>
          </p:nvPr>
        </p:nvSpPr>
        <p:spPr>
          <a:xfrm>
            <a:off x="4021138" y="9721850"/>
            <a:ext cx="3076575" cy="511175"/>
          </a:xfrm>
          <a:prstGeom prst="rect">
            <a:avLst/>
          </a:prstGeom>
          <a:noFill/>
          <a:ln w="9525">
            <a:noFill/>
          </a:ln>
        </p:spPr>
        <p:txBody>
          <a:bodyPr lIns="99048" tIns="49524" rIns="99048" bIns="49524" anchor="b"/>
          <a:p>
            <a:pPr lvl="0" algn="r" defTabSz="990600" eaLnBrk="1" hangingPunct="1"/>
            <a:fld id="{9A0DB2DC-4C9A-4742-B13C-FB6460FD3503}" type="slidenum">
              <a:rPr lang="en-US" altLang="zh-CN" sz="1300" b="0" dirty="0">
                <a:latin typeface="Arial" panose="020B0604020202020204" pitchFamily="34" charset="0"/>
                <a:ea typeface="宋体" panose="02010600030101010101" pitchFamily="2" charset="-122"/>
              </a:rPr>
            </a:fld>
            <a:endParaRPr lang="en-US" altLang="zh-CN" sz="1300" b="0" dirty="0">
              <a:latin typeface="Arial" panose="020B0604020202020204" pitchFamily="34" charset="0"/>
              <a:ea typeface="宋体" panose="02010600030101010101" pitchFamily="2" charset="-122"/>
            </a:endParaRPr>
          </a:p>
        </p:txBody>
      </p:sp>
      <p:sp>
        <p:nvSpPr>
          <p:cNvPr id="117763" name="Rectangle 2"/>
          <p:cNvSpPr>
            <a:spLocks noRot="1" noTextEdit="1"/>
          </p:cNvSpPr>
          <p:nvPr>
            <p:ph type="sldImg"/>
          </p:nvPr>
        </p:nvSpPr>
        <p:spPr>
          <a:xfrm>
            <a:off x="992188" y="768350"/>
            <a:ext cx="5114925" cy="3836988"/>
          </a:xfrm>
        </p:spPr>
      </p:sp>
      <p:sp>
        <p:nvSpPr>
          <p:cNvPr id="117764" name="Rectangle 3"/>
          <p:cNvSpPr>
            <a:spLocks noGrp="1"/>
          </p:cNvSpPr>
          <p:nvPr>
            <p:ph type="body" idx="1"/>
          </p:nvPr>
        </p:nvSpPr>
        <p:spPr/>
        <p:txBody>
          <a:bodyPr wrap="square" lIns="99048" tIns="49524" rIns="99048" bIns="49524" anchor="t"/>
          <a:p>
            <a:pPr lvl="0" eaLnBrk="1" hangingPunct="1"/>
            <a:r>
              <a:rPr lang="zh-CN" altLang="en-US" dirty="0"/>
              <a:t>封闭抗体主要包括以下三种抗体：</a:t>
            </a:r>
            <a:endParaRPr lang="zh-CN" altLang="en-US" dirty="0"/>
          </a:p>
          <a:p>
            <a:pPr lvl="0" eaLnBrk="1" hangingPunct="1"/>
            <a:r>
              <a:rPr lang="en-US" altLang="zh-CN" dirty="0"/>
              <a:t>1. APCA </a:t>
            </a:r>
            <a:r>
              <a:rPr lang="zh-CN" altLang="en-US" dirty="0"/>
              <a:t>（</a:t>
            </a:r>
            <a:r>
              <a:rPr lang="en-US" altLang="zh-CN" dirty="0"/>
              <a:t>anti-paternal cyto-toxic antibody</a:t>
            </a:r>
            <a:r>
              <a:rPr lang="zh-CN" altLang="en-US" dirty="0"/>
              <a:t>）即抗父系细胞毒抗体             </a:t>
            </a:r>
            <a:r>
              <a:rPr lang="en-US" altLang="zh-CN" dirty="0"/>
              <a:t>APCA</a:t>
            </a:r>
            <a:r>
              <a:rPr lang="zh-CN" altLang="en-US" dirty="0"/>
              <a:t>可覆盖在滋养细胞上表达父系抗原的表面，避免母体内的淋巴细胞对异体抗原的识别。</a:t>
            </a:r>
            <a:endParaRPr lang="zh-CN" altLang="en-US" dirty="0"/>
          </a:p>
          <a:p>
            <a:pPr lvl="0" eaLnBrk="1" hangingPunct="1"/>
            <a:r>
              <a:rPr lang="en-US" altLang="zh-CN" dirty="0"/>
              <a:t>2. Ab2 </a:t>
            </a:r>
            <a:r>
              <a:rPr lang="zh-CN" altLang="en-US" dirty="0"/>
              <a:t>（</a:t>
            </a:r>
            <a:r>
              <a:rPr lang="en-US" altLang="zh-CN" dirty="0"/>
              <a:t>anti-idiotypic antibody</a:t>
            </a:r>
            <a:r>
              <a:rPr lang="zh-CN" altLang="en-US" dirty="0"/>
              <a:t>）抗独特型抗体                  淋巴细胞皮下注射后，父系的</a:t>
            </a:r>
            <a:r>
              <a:rPr lang="en-US" altLang="zh-CN" dirty="0"/>
              <a:t>HLA</a:t>
            </a:r>
            <a:r>
              <a:rPr lang="zh-CN" altLang="en-US" dirty="0"/>
              <a:t>分子可作为免疫原诱导母体产生抗独特型抗体，抗独特型抗体可结合在母体</a:t>
            </a:r>
            <a:r>
              <a:rPr lang="en-US" altLang="zh-CN" dirty="0"/>
              <a:t>T</a:t>
            </a:r>
            <a:r>
              <a:rPr lang="zh-CN" altLang="en-US" dirty="0"/>
              <a:t>细胞的</a:t>
            </a:r>
            <a:r>
              <a:rPr lang="en-US" altLang="zh-CN" dirty="0"/>
              <a:t>TCR</a:t>
            </a:r>
            <a:r>
              <a:rPr lang="zh-CN" altLang="en-US" dirty="0"/>
              <a:t>上，抑制母体对胚胎的反应，有助于胎儿逃避免疫系统的攻击。</a:t>
            </a:r>
            <a:endParaRPr lang="zh-CN" altLang="en-US" dirty="0"/>
          </a:p>
          <a:p>
            <a:pPr lvl="0" eaLnBrk="1" hangingPunct="1"/>
            <a:r>
              <a:rPr lang="en-US" altLang="zh-CN" dirty="0"/>
              <a:t>3. MLR-bf </a:t>
            </a:r>
            <a:r>
              <a:rPr lang="zh-CN" altLang="en-US" dirty="0"/>
              <a:t>（</a:t>
            </a:r>
            <a:r>
              <a:rPr lang="en-US" altLang="zh-CN" dirty="0"/>
              <a:t>mixed lymphocyte reaction blocking antibody</a:t>
            </a:r>
            <a:r>
              <a:rPr lang="zh-CN" altLang="en-US" dirty="0"/>
              <a:t>）混合淋巴细胞反应封闭抗体。 </a:t>
            </a:r>
            <a:r>
              <a:rPr lang="en-US" altLang="zh-CN" dirty="0"/>
              <a:t>MLR-Bf</a:t>
            </a:r>
            <a:r>
              <a:rPr lang="zh-CN" altLang="en-US" dirty="0"/>
              <a:t>可降低</a:t>
            </a:r>
            <a:r>
              <a:rPr lang="en-US" altLang="zh-CN" dirty="0"/>
              <a:t>NK</a:t>
            </a:r>
            <a:r>
              <a:rPr lang="zh-CN" altLang="en-US" dirty="0"/>
              <a:t>细胞的毒性，抑制巨噬细胞产生</a:t>
            </a:r>
            <a:r>
              <a:rPr lang="en-US" altLang="zh-CN" dirty="0"/>
              <a:t>TNF-α, </a:t>
            </a:r>
            <a:r>
              <a:rPr lang="zh-CN" altLang="en-US" dirty="0"/>
              <a:t>保护胎儿细胞免受母体效应细胞的攻击。</a:t>
            </a:r>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8786" name="Rectangle 7"/>
          <p:cNvSpPr txBox="1">
            <a:spLocks noGrp="1"/>
          </p:cNvSpPr>
          <p:nvPr>
            <p:ph type="sldNum" sz="quarter"/>
          </p:nvPr>
        </p:nvSpPr>
        <p:spPr>
          <a:xfrm>
            <a:off x="4021138" y="9721850"/>
            <a:ext cx="3076575" cy="511175"/>
          </a:xfrm>
          <a:prstGeom prst="rect">
            <a:avLst/>
          </a:prstGeom>
          <a:noFill/>
          <a:ln w="9525">
            <a:noFill/>
          </a:ln>
        </p:spPr>
        <p:txBody>
          <a:bodyPr lIns="99048" tIns="49524" rIns="99048" bIns="49524" anchor="b"/>
          <a:p>
            <a:pPr lvl="0" algn="r" defTabSz="990600" eaLnBrk="1" hangingPunct="1"/>
            <a:fld id="{9A0DB2DC-4C9A-4742-B13C-FB6460FD3503}" type="slidenum">
              <a:rPr lang="en-US" altLang="zh-CN" sz="1300" b="0" dirty="0">
                <a:latin typeface="Arial" panose="020B0604020202020204" pitchFamily="34" charset="0"/>
                <a:ea typeface="宋体" panose="02010600030101010101" pitchFamily="2" charset="-122"/>
              </a:rPr>
            </a:fld>
            <a:endParaRPr lang="en-US" altLang="zh-CN" sz="1300" b="0" dirty="0">
              <a:latin typeface="Arial" panose="020B0604020202020204" pitchFamily="34" charset="0"/>
              <a:ea typeface="宋体" panose="02010600030101010101" pitchFamily="2" charset="-122"/>
            </a:endParaRPr>
          </a:p>
        </p:txBody>
      </p:sp>
      <p:sp>
        <p:nvSpPr>
          <p:cNvPr id="118787" name="Rectangle 2"/>
          <p:cNvSpPr>
            <a:spLocks noRot="1" noTextEdit="1"/>
          </p:cNvSpPr>
          <p:nvPr>
            <p:ph type="sldImg"/>
          </p:nvPr>
        </p:nvSpPr>
        <p:spPr>
          <a:xfrm>
            <a:off x="992188" y="768350"/>
            <a:ext cx="5114925" cy="3836988"/>
          </a:xfrm>
        </p:spPr>
      </p:sp>
      <p:sp>
        <p:nvSpPr>
          <p:cNvPr id="118788" name="Rectangle 3"/>
          <p:cNvSpPr>
            <a:spLocks noGrp="1"/>
          </p:cNvSpPr>
          <p:nvPr>
            <p:ph type="body" idx="1"/>
          </p:nvPr>
        </p:nvSpPr>
        <p:spPr/>
        <p:txBody>
          <a:bodyPr wrap="square" lIns="99048" tIns="49524" rIns="99048" bIns="49524" anchor="t"/>
          <a:p>
            <a:pPr lvl="0" eaLnBrk="1" hangingPunct="1"/>
            <a:r>
              <a:rPr lang="en-US" altLang="zh-CN" dirty="0"/>
              <a:t>       </a:t>
            </a:r>
            <a:r>
              <a:rPr lang="zh-CN" altLang="en-US" dirty="0"/>
              <a:t>滋养细胞表面表达</a:t>
            </a:r>
            <a:r>
              <a:rPr lang="en-US" altLang="zh-CN" dirty="0"/>
              <a:t>P60</a:t>
            </a:r>
            <a:r>
              <a:rPr lang="zh-CN" altLang="en-US" dirty="0"/>
              <a:t>受体和</a:t>
            </a:r>
            <a:r>
              <a:rPr lang="en-US" altLang="zh-CN" dirty="0"/>
              <a:t>R80K</a:t>
            </a:r>
            <a:r>
              <a:rPr lang="zh-CN" altLang="en-US" dirty="0"/>
              <a:t>抗原。</a:t>
            </a:r>
            <a:r>
              <a:rPr lang="en-US" altLang="zh-CN" dirty="0"/>
              <a:t>P60</a:t>
            </a:r>
            <a:r>
              <a:rPr lang="zh-CN" altLang="en-US" dirty="0"/>
              <a:t>受体可与</a:t>
            </a:r>
            <a:r>
              <a:rPr lang="en-US" altLang="zh-CN" dirty="0"/>
              <a:t>CD4+</a:t>
            </a:r>
            <a:r>
              <a:rPr lang="zh-CN" altLang="en-US" dirty="0"/>
              <a:t>细胞表面的</a:t>
            </a:r>
            <a:r>
              <a:rPr lang="en-US" altLang="zh-CN" dirty="0"/>
              <a:t>γδΤCR</a:t>
            </a:r>
            <a:r>
              <a:rPr lang="zh-CN" altLang="en-US" dirty="0"/>
              <a:t>结合，</a:t>
            </a:r>
            <a:r>
              <a:rPr lang="en-US" altLang="zh-CN" dirty="0"/>
              <a:t>R80K</a:t>
            </a:r>
            <a:r>
              <a:rPr lang="zh-CN" altLang="en-US" dirty="0"/>
              <a:t>抗原可与</a:t>
            </a:r>
            <a:r>
              <a:rPr lang="en-US" altLang="zh-CN" dirty="0"/>
              <a:t>NK</a:t>
            </a:r>
            <a:r>
              <a:rPr lang="zh-CN" altLang="en-US" dirty="0"/>
              <a:t>细胞表面的</a:t>
            </a:r>
            <a:r>
              <a:rPr lang="en-US" altLang="zh-CN" dirty="0"/>
              <a:t>γδΤCR</a:t>
            </a:r>
            <a:r>
              <a:rPr lang="zh-CN" altLang="en-US" dirty="0"/>
              <a:t>结合，可诱导这两种细胞产生</a:t>
            </a:r>
            <a:r>
              <a:rPr lang="en-US" altLang="zh-CN" dirty="0"/>
              <a:t>Th1</a:t>
            </a:r>
            <a:r>
              <a:rPr lang="zh-CN" altLang="en-US" dirty="0"/>
              <a:t>类细胞因子</a:t>
            </a:r>
            <a:r>
              <a:rPr lang="en-US" altLang="zh-CN" dirty="0"/>
              <a:t>TNF-α</a:t>
            </a:r>
            <a:r>
              <a:rPr lang="zh-CN" altLang="en-US" dirty="0"/>
              <a:t>，</a:t>
            </a:r>
            <a:r>
              <a:rPr lang="en-US" altLang="zh-CN" dirty="0"/>
              <a:t>IFN-γ</a:t>
            </a:r>
            <a:r>
              <a:rPr lang="zh-CN" altLang="en-US" dirty="0"/>
              <a:t>，</a:t>
            </a:r>
            <a:r>
              <a:rPr lang="en-US" altLang="zh-CN" dirty="0"/>
              <a:t>IL-2</a:t>
            </a:r>
            <a:r>
              <a:rPr lang="zh-CN" altLang="en-US" dirty="0"/>
              <a:t>，杀伤胎儿细胞。与之相反，滋养细胞表面的</a:t>
            </a:r>
            <a:r>
              <a:rPr lang="en-US" altLang="zh-CN" dirty="0"/>
              <a:t>P60</a:t>
            </a:r>
            <a:r>
              <a:rPr lang="zh-CN" altLang="en-US" dirty="0"/>
              <a:t>受体与</a:t>
            </a:r>
            <a:r>
              <a:rPr lang="en-US" altLang="zh-CN" dirty="0"/>
              <a:t>CD8+T</a:t>
            </a:r>
            <a:r>
              <a:rPr lang="zh-CN" altLang="en-US" dirty="0"/>
              <a:t>细胞表面的</a:t>
            </a:r>
            <a:r>
              <a:rPr lang="en-US" altLang="zh-CN" dirty="0"/>
              <a:t>αβTCR</a:t>
            </a:r>
            <a:r>
              <a:rPr lang="zh-CN" altLang="en-US" dirty="0"/>
              <a:t>与结合后，可诱导</a:t>
            </a:r>
            <a:r>
              <a:rPr lang="en-US" altLang="zh-CN" dirty="0"/>
              <a:t>CD8+T</a:t>
            </a:r>
            <a:r>
              <a:rPr lang="zh-CN" altLang="en-US" dirty="0"/>
              <a:t>细胞转变为</a:t>
            </a:r>
            <a:r>
              <a:rPr lang="en-US" altLang="zh-CN" dirty="0"/>
              <a:t>CD4-CD8-</a:t>
            </a:r>
            <a:r>
              <a:rPr lang="zh-CN" altLang="en-US" dirty="0"/>
              <a:t>细胞，产生</a:t>
            </a:r>
            <a:r>
              <a:rPr lang="en-US" altLang="zh-CN" dirty="0"/>
              <a:t>Th2</a:t>
            </a:r>
            <a:r>
              <a:rPr lang="zh-CN" altLang="en-US" dirty="0"/>
              <a:t>类的细胞因子</a:t>
            </a:r>
            <a:r>
              <a:rPr lang="en-US" altLang="zh-CN" dirty="0"/>
              <a:t>IL-4</a:t>
            </a:r>
            <a:r>
              <a:rPr lang="zh-CN" altLang="en-US" dirty="0"/>
              <a:t>，</a:t>
            </a:r>
            <a:r>
              <a:rPr lang="en-US" altLang="zh-CN" dirty="0"/>
              <a:t>IL-5</a:t>
            </a:r>
            <a:r>
              <a:rPr lang="zh-CN" altLang="en-US" dirty="0"/>
              <a:t>，</a:t>
            </a:r>
            <a:r>
              <a:rPr lang="en-US" altLang="zh-CN" dirty="0"/>
              <a:t>IL-10</a:t>
            </a:r>
            <a:r>
              <a:rPr lang="zh-CN" altLang="en-US" dirty="0"/>
              <a:t>，</a:t>
            </a:r>
            <a:r>
              <a:rPr lang="en-US" altLang="zh-CN" dirty="0"/>
              <a:t>IL-13</a:t>
            </a:r>
            <a:r>
              <a:rPr lang="zh-CN" altLang="en-US" dirty="0"/>
              <a:t>。</a:t>
            </a:r>
            <a:endParaRPr lang="zh-CN" altLang="en-US" dirty="0"/>
          </a:p>
          <a:p>
            <a:pPr lvl="0" eaLnBrk="1" hangingPunct="1"/>
            <a:r>
              <a:rPr lang="zh-CN" altLang="en-US" dirty="0"/>
              <a:t>研究表明，淋巴细胞皮内注射可诱导母体内的</a:t>
            </a:r>
            <a:r>
              <a:rPr lang="en-US" altLang="zh-CN" dirty="0"/>
              <a:t>CD8+αβT</a:t>
            </a:r>
            <a:r>
              <a:rPr lang="zh-CN" altLang="en-US" dirty="0"/>
              <a:t>细胞转变为</a:t>
            </a:r>
            <a:r>
              <a:rPr lang="en-US" altLang="zh-CN" dirty="0"/>
              <a:t>CD4-CD8-</a:t>
            </a:r>
            <a:r>
              <a:rPr lang="zh-CN" altLang="en-US" dirty="0"/>
              <a:t>细胞，减少促炎细胞因子的产生，抑制</a:t>
            </a:r>
            <a:r>
              <a:rPr lang="en-US" altLang="zh-CN" dirty="0"/>
              <a:t>NK</a:t>
            </a:r>
            <a:r>
              <a:rPr lang="zh-CN" altLang="en-US" dirty="0"/>
              <a:t>细胞毒性。</a:t>
            </a:r>
            <a:r>
              <a:rPr lang="en-US" altLang="zh-CN" dirty="0"/>
              <a:t>MLR-Bf</a:t>
            </a:r>
            <a:r>
              <a:rPr lang="zh-CN" altLang="en-US" dirty="0"/>
              <a:t>可降低</a:t>
            </a:r>
            <a:r>
              <a:rPr lang="en-US" altLang="zh-CN" dirty="0"/>
              <a:t>NK</a:t>
            </a:r>
            <a:r>
              <a:rPr lang="zh-CN" altLang="en-US" dirty="0"/>
              <a:t>细胞的毒性，抑制巨噬细胞产生</a:t>
            </a:r>
            <a:r>
              <a:rPr lang="en-US" altLang="zh-CN" dirty="0"/>
              <a:t>TNF-α, </a:t>
            </a:r>
            <a:r>
              <a:rPr lang="zh-CN" altLang="en-US" dirty="0"/>
              <a:t>保护胎儿细胞免受母体效应细胞的攻击。</a:t>
            </a:r>
            <a:endParaRPr lang="zh-CN" altLang="en-US" dirty="0"/>
          </a:p>
          <a:p>
            <a:pPr lvl="0" eaLnBrk="1" hangingPunct="1"/>
            <a:r>
              <a:rPr lang="zh-CN" altLang="en-US" dirty="0"/>
              <a:t>        </a:t>
            </a:r>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ELISA是 将封闭抗体的对应抗原固定在固相板(一般聚苯乙烯)作为载体，检测女方血清中抗丈夫细胞的抗体</a:t>
            </a:r>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9F139EC-5412-464B-991A-CBB1DB275A5C}"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8" name="矩形 7"/>
          <p:cNvSpPr/>
          <p:nvPr userDrawn="1"/>
        </p:nvSpPr>
        <p:spPr>
          <a:xfrm>
            <a:off x="-10864" y="1052736"/>
            <a:ext cx="7319168" cy="45719"/>
          </a:xfrm>
          <a:prstGeom prst="rect">
            <a:avLst/>
          </a:prstGeom>
          <a:gradFill>
            <a:gsLst>
              <a:gs pos="5000">
                <a:srgbClr val="CC0099"/>
              </a:gs>
              <a:gs pos="75000">
                <a:srgbClr val="00B0F0">
                  <a:alpha val="90000"/>
                  <a:lumMod val="50000"/>
                  <a:lumOff val="50000"/>
                </a:srgbClr>
              </a:gs>
              <a:gs pos="100000">
                <a:srgbClr val="00B0F0">
                  <a:lumMod val="80000"/>
                  <a:lumOff val="20000"/>
                  <a:alpha val="9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C0099"/>
              </a:solidFill>
            </a:endParaRPr>
          </a:p>
        </p:txBody>
      </p:sp>
      <p:pic>
        <p:nvPicPr>
          <p:cNvPr id="9" name="图片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6463" y="116632"/>
            <a:ext cx="4539553" cy="790852"/>
          </a:xfrm>
          <a:prstGeom prst="rect">
            <a:avLst/>
          </a:prstGeom>
        </p:spPr>
      </p:pic>
    </p:spTree>
  </p:cSld>
  <p:clrMapOvr>
    <a:masterClrMapping/>
  </p:clrMapOvr>
  <p:timing>
    <p:tnLst>
      <p:par>
        <p:cTn id="1" dur="indefinite" restart="never" nodeType="tmRoot"/>
      </p:par>
    </p:tnLst>
  </p:timing>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67544" y="44624"/>
            <a:ext cx="7488832" cy="936104"/>
          </a:xfrm>
          <a:prstGeom prst="rect">
            <a:avLst/>
          </a:prstGeom>
        </p:spPr>
        <p:txBody>
          <a:bodyPr anchor="ctr"/>
          <a:lstStyle>
            <a:lvl1pPr algn="l">
              <a:defRPr sz="2800" b="1">
                <a:solidFill>
                  <a:schemeClr val="tx1"/>
                </a:solidFill>
                <a:latin typeface="黑体" panose="02010600030101010101" pitchFamily="49" charset="-122"/>
                <a:ea typeface="黑体" panose="02010600030101010101" pitchFamily="49"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57200" y="1268760"/>
            <a:ext cx="8229600" cy="4857403"/>
          </a:xfrm>
          <a:prstGeom prst="rect">
            <a:avLst/>
          </a:prstGeom>
        </p:spPr>
        <p:txBody>
          <a:bodyPr/>
          <a:lstStyle>
            <a:lvl1pPr>
              <a:defRPr sz="2400" b="1">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400">
                <a:solidFill>
                  <a:schemeClr val="tx1"/>
                </a:solidFill>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A2458848-1DC5-4617-B936-8DBDAF90A89C}"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7" name="矩形 6"/>
          <p:cNvSpPr/>
          <p:nvPr userDrawn="1"/>
        </p:nvSpPr>
        <p:spPr>
          <a:xfrm>
            <a:off x="-10864" y="1052736"/>
            <a:ext cx="7319168" cy="45719"/>
          </a:xfrm>
          <a:prstGeom prst="rect">
            <a:avLst/>
          </a:prstGeom>
          <a:gradFill>
            <a:gsLst>
              <a:gs pos="5000">
                <a:srgbClr val="CC0099"/>
              </a:gs>
              <a:gs pos="75000">
                <a:srgbClr val="00B0F0">
                  <a:alpha val="90000"/>
                  <a:lumMod val="50000"/>
                  <a:lumOff val="50000"/>
                </a:srgbClr>
              </a:gs>
              <a:gs pos="100000">
                <a:srgbClr val="00B0F0">
                  <a:lumMod val="80000"/>
                  <a:lumOff val="20000"/>
                  <a:alpha val="9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C0099"/>
              </a:solidFill>
            </a:endParaRPr>
          </a:p>
        </p:txBody>
      </p:sp>
      <p:sp>
        <p:nvSpPr>
          <p:cNvPr id="8" name="灯片编号占位符 4"/>
          <p:cNvSpPr>
            <a:spLocks noGrp="1"/>
          </p:cNvSpPr>
          <p:nvPr>
            <p:ph type="sldNum" sz="quarter" idx="12"/>
          </p:nvPr>
        </p:nvSpPr>
        <p:spPr>
          <a:xfrm>
            <a:off x="7046912" y="6520259"/>
            <a:ext cx="2133600" cy="365125"/>
          </a:xfrm>
          <a:prstGeom prst="rect">
            <a:avLst/>
          </a:prstGeom>
        </p:spPr>
        <p:txBody>
          <a:bodyPr/>
          <a:lstStyle>
            <a:lvl1pPr>
              <a:defRPr sz="2000" b="1">
                <a:solidFill>
                  <a:schemeClr val="bg2">
                    <a:lumMod val="50000"/>
                  </a:schemeClr>
                </a:solidFill>
                <a:latin typeface="Cambria" panose="02040503050406030204" pitchFamily="18" charset="0"/>
              </a:defRPr>
            </a:lvl1pPr>
          </a:lstStyle>
          <a:p>
            <a:fld id="{0C913308-F349-4B6D-A68A-DD1791B4A57B}" type="slidenum">
              <a:rPr lang="zh-CN" altLang="en-US" smtClean="0"/>
            </a:fld>
            <a:endParaRPr lang="zh-CN" altLang="en-US" dirty="0"/>
          </a:p>
        </p:txBody>
      </p:sp>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88775" y="158217"/>
            <a:ext cx="679657" cy="877126"/>
          </a:xfrm>
          <a:prstGeom prst="rect">
            <a:avLst/>
          </a:prstGeom>
        </p:spPr>
      </p:pic>
    </p:spTree>
  </p:cSld>
  <p:clrMapOvr>
    <a:masterClrMapping/>
  </p:clrMapOvr>
  <p:timing>
    <p:tnLst>
      <p:par>
        <p:cTn id="1" dur="indefinite" restart="never" nodeType="tmRoot"/>
      </p:par>
    </p:tnLst>
  </p:timing>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67617EE8-F075-4A63-950D-9EC1448FE2DA}" type="datetime1">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a:xfrm>
            <a:off x="7046912" y="6520259"/>
            <a:ext cx="2133600" cy="365125"/>
          </a:xfrm>
          <a:prstGeom prst="rect">
            <a:avLst/>
          </a:prstGeom>
        </p:spPr>
        <p:txBody>
          <a:bodyPr/>
          <a:lstStyle>
            <a:lvl1pPr>
              <a:defRPr sz="2000" b="1">
                <a:solidFill>
                  <a:schemeClr val="bg2">
                    <a:lumMod val="50000"/>
                  </a:schemeClr>
                </a:solidFill>
                <a:latin typeface="Cambria" panose="02040503050406030204" pitchFamily="18" charset="0"/>
              </a:defRPr>
            </a:lvl1pPr>
          </a:lstStyle>
          <a:p>
            <a:fld id="{0C913308-F349-4B6D-A68A-DD1791B4A57B}" type="slidenum">
              <a:rPr lang="zh-CN" altLang="en-US" smtClean="0"/>
            </a:fld>
            <a:endParaRPr lang="zh-CN" altLang="en-US" dirty="0"/>
          </a:p>
        </p:txBody>
      </p:sp>
      <p:sp>
        <p:nvSpPr>
          <p:cNvPr id="7" name="矩形 6"/>
          <p:cNvSpPr/>
          <p:nvPr userDrawn="1"/>
        </p:nvSpPr>
        <p:spPr>
          <a:xfrm>
            <a:off x="-10864" y="1052736"/>
            <a:ext cx="7319168" cy="45719"/>
          </a:xfrm>
          <a:prstGeom prst="rect">
            <a:avLst/>
          </a:prstGeom>
          <a:gradFill>
            <a:gsLst>
              <a:gs pos="5000">
                <a:srgbClr val="CC0099"/>
              </a:gs>
              <a:gs pos="75000">
                <a:srgbClr val="00B0F0">
                  <a:alpha val="90000"/>
                  <a:lumMod val="50000"/>
                  <a:lumOff val="50000"/>
                </a:srgbClr>
              </a:gs>
              <a:gs pos="100000">
                <a:srgbClr val="00B0F0">
                  <a:lumMod val="80000"/>
                  <a:lumOff val="20000"/>
                  <a:alpha val="9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C0099"/>
              </a:solidFill>
            </a:endParaRPr>
          </a:p>
        </p:txBody>
      </p:sp>
    </p:spTree>
  </p:cSld>
  <p:clrMapOvr>
    <a:masterClrMapping/>
  </p:clrMapOvr>
  <p:timing>
    <p:tnLst>
      <p:par>
        <p:cTn id="1" dur="indefinite" restart="never" nodeType="tmRoot"/>
      </p:par>
    </p:tnLst>
  </p:timing>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1_标题和内容">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hf hdr="0" ftr="0" dt="0"/>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4BDD59-9584-4053-B19B-98CD9B66BD8D}" type="datetime1">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9" name="矩形 8"/>
          <p:cNvSpPr/>
          <p:nvPr/>
        </p:nvSpPr>
        <p:spPr>
          <a:xfrm>
            <a:off x="-10864" y="1052736"/>
            <a:ext cx="7319168" cy="45719"/>
          </a:xfrm>
          <a:prstGeom prst="rect">
            <a:avLst/>
          </a:prstGeom>
          <a:gradFill>
            <a:gsLst>
              <a:gs pos="5000">
                <a:srgbClr val="CC0099"/>
              </a:gs>
              <a:gs pos="75000">
                <a:srgbClr val="00B0F0">
                  <a:alpha val="90000"/>
                  <a:lumMod val="50000"/>
                  <a:lumOff val="50000"/>
                </a:srgbClr>
              </a:gs>
              <a:gs pos="100000">
                <a:srgbClr val="00B0F0">
                  <a:lumMod val="80000"/>
                  <a:lumOff val="20000"/>
                  <a:alpha val="9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C0099"/>
              </a:solidFill>
            </a:endParaRPr>
          </a:p>
        </p:txBody>
      </p:sp>
      <p:sp>
        <p:nvSpPr>
          <p:cNvPr id="7" name="灯片编号占位符 4"/>
          <p:cNvSpPr>
            <a:spLocks noGrp="1"/>
          </p:cNvSpPr>
          <p:nvPr>
            <p:ph type="sldNum" sz="quarter" idx="4"/>
          </p:nvPr>
        </p:nvSpPr>
        <p:spPr>
          <a:xfrm>
            <a:off x="7046912" y="6520259"/>
            <a:ext cx="2133600" cy="365125"/>
          </a:xfrm>
          <a:prstGeom prst="rect">
            <a:avLst/>
          </a:prstGeom>
        </p:spPr>
        <p:txBody>
          <a:bodyPr/>
          <a:lstStyle>
            <a:lvl1pPr algn="r">
              <a:defRPr sz="2000" b="1">
                <a:solidFill>
                  <a:schemeClr val="tx1">
                    <a:lumMod val="65000"/>
                    <a:lumOff val="35000"/>
                  </a:schemeClr>
                </a:solidFill>
                <a:latin typeface="Cambria" panose="02040503050406030204" pitchFamily="18" charset="0"/>
              </a:defRPr>
            </a:lvl1pPr>
          </a:lstStyle>
          <a:p>
            <a:fld id="{0C913308-F349-4B6D-A68A-DD1791B4A57B}"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4.emf"/><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image" Target="../media/image11.emf"/></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16.wmf"/><Relationship Id="rId1" Type="http://schemas.openxmlformats.org/officeDocument/2006/relationships/image" Target="../media/image15.wmf"/></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image" Target="../media/image18.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21.emf"/></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4.png"/><Relationship Id="rId1" Type="http://schemas.openxmlformats.org/officeDocument/2006/relationships/image" Target="../media/image2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6.png"/><Relationship Id="rId1"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28.png"/><Relationship Id="rId1"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30.png"/><Relationship Id="rId1" Type="http://schemas.openxmlformats.org/officeDocument/2006/relationships/image" Target="../media/image29.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5.xml"/><Relationship Id="rId2" Type="http://schemas.openxmlformats.org/officeDocument/2006/relationships/image" Target="../media/image32.png"/><Relationship Id="rId1" Type="http://schemas.openxmlformats.org/officeDocument/2006/relationships/image" Target="../media/image31.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4.emf"/><Relationship Id="rId1" Type="http://schemas.openxmlformats.org/officeDocument/2006/relationships/image" Target="../media/image33.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6.png"/><Relationship Id="rId1" Type="http://schemas.openxmlformats.org/officeDocument/2006/relationships/image" Target="../media/image35.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5.xml"/><Relationship Id="rId2" Type="http://schemas.openxmlformats.org/officeDocument/2006/relationships/image" Target="../media/image38.png"/><Relationship Id="rId1" Type="http://schemas.openxmlformats.org/officeDocument/2006/relationships/image" Target="../media/image37.png"/></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5.xml"/><Relationship Id="rId3" Type="http://schemas.openxmlformats.org/officeDocument/2006/relationships/image" Target="../media/image41.emf"/><Relationship Id="rId2" Type="http://schemas.openxmlformats.org/officeDocument/2006/relationships/image" Target="../media/image40.png"/><Relationship Id="rId1" Type="http://schemas.openxmlformats.org/officeDocument/2006/relationships/image" Target="../media/image39.emf"/></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5.xml"/><Relationship Id="rId3" Type="http://schemas.openxmlformats.org/officeDocument/2006/relationships/tags" Target="../tags/tag3.xml"/><Relationship Id="rId2" Type="http://schemas.openxmlformats.org/officeDocument/2006/relationships/image" Target="../media/image42.emf"/><Relationship Id="rId1" Type="http://schemas.openxmlformats.org/officeDocument/2006/relationships/image" Target="../media/image41.emf"/></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3.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image" Target="../media/image4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5.xml"/><Relationship Id="rId1" Type="http://schemas.openxmlformats.org/officeDocument/2006/relationships/image" Target="../media/image47.png"/></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5.xml"/><Relationship Id="rId3" Type="http://schemas.openxmlformats.org/officeDocument/2006/relationships/image" Target="../media/image50.emf"/><Relationship Id="rId2" Type="http://schemas.openxmlformats.org/officeDocument/2006/relationships/image" Target="../media/image49.png"/><Relationship Id="rId1" Type="http://schemas.openxmlformats.org/officeDocument/2006/relationships/image" Target="../media/image48.png"/></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image" Target="../media/image53.emf"/><Relationship Id="rId2" Type="http://schemas.openxmlformats.org/officeDocument/2006/relationships/image" Target="../media/image52.emf"/><Relationship Id="rId1" Type="http://schemas.openxmlformats.org/officeDocument/2006/relationships/image" Target="../media/image51.emf"/></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5.xml"/><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image" Target="../media/image54.emf"/></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5.xml"/><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image" Target="../media/image54.emf"/></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58.png"/><Relationship Id="rId1" Type="http://schemas.openxmlformats.org/officeDocument/2006/relationships/image" Target="../media/image57.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59.png"/><Relationship Id="rId1" Type="http://schemas.openxmlformats.org/officeDocument/2006/relationships/image" Target="../media/image58.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8.png"/><Relationship Id="rId1" Type="http://schemas.openxmlformats.org/officeDocument/2006/relationships/image" Target="../media/image60.pn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5.xml"/><Relationship Id="rId2" Type="http://schemas.openxmlformats.org/officeDocument/2006/relationships/image" Target="../media/image58.png"/><Relationship Id="rId1" Type="http://schemas.openxmlformats.org/officeDocument/2006/relationships/image" Target="../media/image61.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62.jpeg"/></Relationships>
</file>

<file path=ppt/slides/_rels/slide43.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5.xml"/><Relationship Id="rId3" Type="http://schemas.openxmlformats.org/officeDocument/2006/relationships/tags" Target="../tags/tag4.xml"/><Relationship Id="rId2" Type="http://schemas.openxmlformats.org/officeDocument/2006/relationships/image" Target="../media/image64.png"/><Relationship Id="rId1" Type="http://schemas.openxmlformats.org/officeDocument/2006/relationships/image" Target="../media/image63.png"/></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5.xml"/><Relationship Id="rId2" Type="http://schemas.openxmlformats.org/officeDocument/2006/relationships/image" Target="../media/image66.png"/><Relationship Id="rId1" Type="http://schemas.openxmlformats.org/officeDocument/2006/relationships/image" Target="../media/image65.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67.jpe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image" Target="../media/image68.emf"/></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0.emf"/><Relationship Id="rId1" Type="http://schemas.openxmlformats.org/officeDocument/2006/relationships/image" Target="../media/image69.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tags" Target="../tags/tag2.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1.png"/></Relationships>
</file>

<file path=ppt/slides/_rels/slide51.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2.xml"/><Relationship Id="rId2" Type="http://schemas.openxmlformats.org/officeDocument/2006/relationships/image" Target="../media/image72.emf"/><Relationship Id="rId1" Type="http://schemas.openxmlformats.org/officeDocument/2006/relationships/oleObject" Target="../embeddings/oleObject1.bin"/></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5.xml"/><Relationship Id="rId2" Type="http://schemas.openxmlformats.org/officeDocument/2006/relationships/image" Target="../media/image74.png"/><Relationship Id="rId1" Type="http://schemas.openxmlformats.org/officeDocument/2006/relationships/image" Target="../media/image73.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http://onlinelibrary.wiley.com/doi/10.1111/j.1600-0897.2012.01141.x/full" TargetMode="External"/><Relationship Id="rId1" Type="http://schemas.openxmlformats.org/officeDocument/2006/relationships/tags" Target="../tags/tag5.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onlinelibrary.wiley.com/doi/10.1111/j.1600-0897.2012.01141.x/full" TargetMode="Externa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tiff"/><Relationship Id="rId1" Type="http://schemas.openxmlformats.org/officeDocument/2006/relationships/image" Target="../media/image1.tiff"/></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tiff"/></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5.jpeg"/></Relationships>
</file>

<file path=ppt/slides/_rels/slide63.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5" Type="http://schemas.openxmlformats.org/officeDocument/2006/relationships/notesSlide" Target="../notesSlides/notesSlide26.xml"/><Relationship Id="rId14" Type="http://schemas.openxmlformats.org/officeDocument/2006/relationships/slideLayout" Target="../slideLayouts/slideLayout2.xml"/><Relationship Id="rId13" Type="http://schemas.openxmlformats.org/officeDocument/2006/relationships/image" Target="../media/image77.jpeg"/><Relationship Id="rId12" Type="http://schemas.openxmlformats.org/officeDocument/2006/relationships/image" Target="../media/image76.png"/><Relationship Id="rId11" Type="http://schemas.openxmlformats.org/officeDocument/2006/relationships/tags" Target="../tags/tag23.xml"/><Relationship Id="rId10" Type="http://schemas.openxmlformats.org/officeDocument/2006/relationships/tags" Target="../tags/tag22.xml"/><Relationship Id="rId1" Type="http://schemas.openxmlformats.org/officeDocument/2006/relationships/tags" Target="../tags/tag1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9.w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23"/>
          <p:cNvSpPr>
            <a:spLocks noChangeArrowheads="1"/>
          </p:cNvSpPr>
          <p:nvPr>
            <p:custDataLst>
              <p:tags r:id="rId1"/>
            </p:custDataLst>
          </p:nvPr>
        </p:nvSpPr>
        <p:spPr bwMode="auto">
          <a:xfrm>
            <a:off x="0" y="1556793"/>
            <a:ext cx="9144000" cy="1800200"/>
          </a:xfrm>
          <a:prstGeom prst="rect">
            <a:avLst/>
          </a:prstGeom>
          <a:solidFill>
            <a:schemeClr val="accent1">
              <a:lumMod val="20000"/>
              <a:lumOff val="80000"/>
            </a:schemeClr>
          </a:solidFill>
          <a:ln>
            <a:noFill/>
          </a:ln>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 typeface="Arial" panose="020B0604020202020204" pitchFamily="34" charset="0"/>
              <a:buNone/>
              <a:defRPr/>
            </a:pPr>
            <a:endParaRPr lang="zh-CN" altLang="en-US" sz="1800" b="1" dirty="0">
              <a:solidFill>
                <a:srgbClr val="FFFFFF"/>
              </a:solidFill>
            </a:endParaRPr>
          </a:p>
        </p:txBody>
      </p:sp>
      <p:sp>
        <p:nvSpPr>
          <p:cNvPr id="3" name="矩形 2"/>
          <p:cNvSpPr/>
          <p:nvPr/>
        </p:nvSpPr>
        <p:spPr>
          <a:xfrm>
            <a:off x="266398" y="332656"/>
            <a:ext cx="8681662" cy="398780"/>
          </a:xfrm>
          <a:prstGeom prst="rect">
            <a:avLst/>
          </a:prstGeom>
        </p:spPr>
        <p:txBody>
          <a:bodyPr wrap="square">
            <a:spAutoFit/>
          </a:bodyPr>
          <a:lstStyle/>
          <a:p>
            <a:r>
              <a:rPr lang="en-US" altLang="zh-CN" sz="2000" dirty="0">
                <a:latin typeface="黑体" panose="02010600030101010101" pitchFamily="49" charset="-122"/>
                <a:ea typeface="黑体" panose="02010600030101010101" pitchFamily="49" charset="-122"/>
              </a:rPr>
              <a:t>2019-11-08</a:t>
            </a:r>
            <a:endParaRPr lang="en-US" altLang="zh-CN" sz="2000" dirty="0">
              <a:latin typeface="黑体" panose="02010600030101010101" pitchFamily="49" charset="-122"/>
              <a:ea typeface="黑体" panose="02010600030101010101" pitchFamily="49" charset="-122"/>
            </a:endParaRPr>
          </a:p>
        </p:txBody>
      </p:sp>
      <p:sp>
        <p:nvSpPr>
          <p:cNvPr id="4" name="矩形 3"/>
          <p:cNvSpPr/>
          <p:nvPr/>
        </p:nvSpPr>
        <p:spPr>
          <a:xfrm>
            <a:off x="466501" y="1959083"/>
            <a:ext cx="7994437" cy="829945"/>
          </a:xfrm>
          <a:prstGeom prst="rect">
            <a:avLst/>
          </a:prstGeom>
        </p:spPr>
        <p:txBody>
          <a:bodyPr wrap="square">
            <a:spAutoFit/>
          </a:bodyPr>
          <a:lstStyle/>
          <a:p>
            <a:pPr algn="ctr">
              <a:lnSpc>
                <a:spcPct val="150000"/>
              </a:lnSpc>
            </a:pPr>
            <a:r>
              <a:rPr lang="zh-CN" altLang="en-US" sz="3200" b="1" dirty="0" smtClean="0">
                <a:solidFill>
                  <a:schemeClr val="bg2">
                    <a:lumMod val="10000"/>
                  </a:schemeClr>
                </a:solidFill>
                <a:latin typeface="Times New Roman" panose="02020603050405020304" pitchFamily="18" charset="0"/>
                <a:ea typeface="宋体" panose="02010600030101010101" pitchFamily="2" charset="-122"/>
                <a:sym typeface="+mn-ea"/>
              </a:rPr>
              <a:t>封闭抗体与淋巴细胞</a:t>
            </a:r>
            <a:r>
              <a:rPr lang="zh-CN" altLang="en-US" sz="3200" b="1" dirty="0">
                <a:solidFill>
                  <a:schemeClr val="bg2">
                    <a:lumMod val="10000"/>
                  </a:schemeClr>
                </a:solidFill>
                <a:latin typeface="Times New Roman" panose="02020603050405020304" pitchFamily="18" charset="0"/>
                <a:ea typeface="宋体" panose="02010600030101010101" pitchFamily="2" charset="-122"/>
                <a:sym typeface="+mn-ea"/>
              </a:rPr>
              <a:t>免疫</a:t>
            </a:r>
            <a:r>
              <a:rPr lang="zh-CN" altLang="en-US" sz="3200" b="1" dirty="0" smtClean="0">
                <a:solidFill>
                  <a:schemeClr val="bg2">
                    <a:lumMod val="10000"/>
                  </a:schemeClr>
                </a:solidFill>
                <a:latin typeface="Times New Roman" panose="02020603050405020304" pitchFamily="18" charset="0"/>
                <a:ea typeface="宋体" panose="02010600030101010101" pitchFamily="2" charset="-122"/>
                <a:sym typeface="+mn-ea"/>
              </a:rPr>
              <a:t>治疗的</a:t>
            </a:r>
            <a:r>
              <a:rPr lang="zh-CN" altLang="en-US" sz="3200" b="1" dirty="0">
                <a:solidFill>
                  <a:schemeClr val="bg2">
                    <a:lumMod val="10000"/>
                  </a:schemeClr>
                </a:solidFill>
                <a:latin typeface="Times New Roman" panose="02020603050405020304" pitchFamily="18" charset="0"/>
                <a:ea typeface="宋体" panose="02010600030101010101" pitchFamily="2" charset="-122"/>
                <a:sym typeface="+mn-ea"/>
              </a:rPr>
              <a:t>是与非</a:t>
            </a:r>
            <a:endParaRPr lang="zh-CN" altLang="en-US" sz="3200" b="1" dirty="0">
              <a:latin typeface="黑体" panose="02010600030101010101" pitchFamily="49" charset="-122"/>
              <a:ea typeface="黑体" panose="02010600030101010101" pitchFamily="49" charset="-122"/>
            </a:endParaRPr>
          </a:p>
        </p:txBody>
      </p:sp>
      <p:sp>
        <p:nvSpPr>
          <p:cNvPr id="7" name="矩形 6"/>
          <p:cNvSpPr/>
          <p:nvPr/>
        </p:nvSpPr>
        <p:spPr>
          <a:xfrm>
            <a:off x="1651119" y="3724871"/>
            <a:ext cx="2468880" cy="1198880"/>
          </a:xfrm>
          <a:prstGeom prst="rect">
            <a:avLst/>
          </a:prstGeom>
        </p:spPr>
        <p:txBody>
          <a:bodyPr wrap="none">
            <a:spAutoFit/>
          </a:bodyPr>
          <a:lstStyle/>
          <a:p>
            <a:pPr algn="ctr"/>
            <a:r>
              <a:rPr lang="zh-CN" altLang="en-US" b="1" dirty="0" smtClean="0">
                <a:latin typeface="Times New Roman" panose="02020603050405020304" pitchFamily="18" charset="0"/>
                <a:ea typeface="黑体" panose="02010600030101010101" pitchFamily="49" charset="-122"/>
                <a:cs typeface="Times New Roman" panose="02020603050405020304" pitchFamily="18" charset="0"/>
              </a:rPr>
              <a:t>连若纯</a:t>
            </a:r>
            <a:endParaRPr lang="zh-CN" altLang="en-US" b="1" dirty="0" smtClean="0">
              <a:latin typeface="Times New Roman" panose="02020603050405020304" pitchFamily="18" charset="0"/>
              <a:ea typeface="黑体" panose="02010600030101010101" pitchFamily="49" charset="-122"/>
              <a:cs typeface="Times New Roman" panose="02020603050405020304" pitchFamily="18" charset="0"/>
            </a:endParaRPr>
          </a:p>
          <a:p>
            <a:pPr algn="ctr"/>
            <a:endParaRPr lang="zh-CN" altLang="en-US" dirty="0" smtClean="0">
              <a:latin typeface="Times New Roman" panose="02020603050405020304" pitchFamily="18" charset="0"/>
              <a:ea typeface="黑体" panose="02010600030101010101" pitchFamily="49" charset="-122"/>
              <a:cs typeface="Times New Roman" panose="02020603050405020304" pitchFamily="18" charset="0"/>
            </a:endParaRPr>
          </a:p>
          <a:p>
            <a:pPr algn="ctr"/>
            <a:r>
              <a:rPr lang="zh-CN" altLang="en-US" dirty="0">
                <a:latin typeface="Times New Roman" panose="02020603050405020304" pitchFamily="18" charset="0"/>
                <a:ea typeface="黑体" panose="02010600030101010101" pitchFamily="49" charset="-122"/>
                <a:cs typeface="Times New Roman" panose="02020603050405020304" pitchFamily="18" charset="0"/>
              </a:rPr>
              <a:t>生殖免疫诊疗科</a:t>
            </a:r>
            <a:endParaRPr lang="zh-CN" altLang="en-US" dirty="0">
              <a:latin typeface="Times New Roman" panose="02020603050405020304" pitchFamily="18" charset="0"/>
              <a:ea typeface="黑体" panose="02010600030101010101" pitchFamily="49" charset="-122"/>
              <a:cs typeface="Times New Roman" panose="02020603050405020304" pitchFamily="18" charset="0"/>
            </a:endParaRPr>
          </a:p>
          <a:p>
            <a:pPr algn="ctr"/>
            <a:r>
              <a:rPr lang="zh-CN" altLang="en-US" dirty="0" smtClean="0">
                <a:latin typeface="Times New Roman" panose="02020603050405020304" pitchFamily="18" charset="0"/>
                <a:ea typeface="黑体" panose="02010600030101010101" pitchFamily="49" charset="-122"/>
                <a:cs typeface="Times New Roman" panose="02020603050405020304" pitchFamily="18" charset="0"/>
              </a:rPr>
              <a:t>深圳中山泌尿外科医院</a:t>
            </a:r>
            <a:endParaRPr lang="en-US" altLang="zh-CN" dirty="0">
              <a:latin typeface="Times New Roman" panose="02020603050405020304" pitchFamily="18" charset="0"/>
              <a:ea typeface="黑体" panose="02010600030101010101" pitchFamily="49"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250" advTm="644">
        <p:fade/>
      </p:transition>
    </mc:Choice>
    <mc:Fallback>
      <p:transition advTm="644">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0C913308-F349-4B6D-A68A-DD1791B4A57B}" type="slidenum">
              <a:rPr lang="zh-CN" altLang="en-US" smtClean="0"/>
            </a:fld>
            <a:endParaRPr lang="zh-CN" altLang="en-US" dirty="0"/>
          </a:p>
        </p:txBody>
      </p:sp>
      <p:pic>
        <p:nvPicPr>
          <p:cNvPr id="166916" name="图片 166915" descr="elisa1"/>
          <p:cNvPicPr>
            <a:picLocks noChangeAspect="1"/>
          </p:cNvPicPr>
          <p:nvPr/>
        </p:nvPicPr>
        <p:blipFill>
          <a:blip r:embed="rId1"/>
          <a:stretch>
            <a:fillRect/>
          </a:stretch>
        </p:blipFill>
        <p:spPr>
          <a:xfrm>
            <a:off x="533400" y="1703070"/>
            <a:ext cx="5029200" cy="4413250"/>
          </a:xfrm>
          <a:prstGeom prst="rect">
            <a:avLst/>
          </a:prstGeom>
          <a:noFill/>
          <a:ln w="9525">
            <a:noFill/>
          </a:ln>
        </p:spPr>
      </p:pic>
      <p:sp>
        <p:nvSpPr>
          <p:cNvPr id="166919" name="文本框 166918"/>
          <p:cNvSpPr txBox="1"/>
          <p:nvPr/>
        </p:nvSpPr>
        <p:spPr>
          <a:xfrm>
            <a:off x="5943600" y="2693670"/>
            <a:ext cx="2743200" cy="706755"/>
          </a:xfrm>
          <a:prstGeom prst="rect">
            <a:avLst/>
          </a:prstGeom>
          <a:noFill/>
          <a:ln w="9525">
            <a:noFill/>
          </a:ln>
        </p:spPr>
        <p:txBody>
          <a:bodyPr>
            <a:spAutoFit/>
          </a:bodyPr>
          <a:p>
            <a:pPr>
              <a:spcBef>
                <a:spcPct val="50000"/>
              </a:spcBef>
            </a:pPr>
            <a:r>
              <a:rPr lang="zh-CN" altLang="en-US" sz="2000" b="1" dirty="0">
                <a:latin typeface="+mn-ea"/>
                <a:cs typeface="+mn-ea"/>
              </a:rPr>
              <a:t>我们通常所检测的封闭抗体是用</a:t>
            </a:r>
            <a:r>
              <a:rPr lang="en-US" altLang="zh-CN" sz="2000" b="1" dirty="0">
                <a:latin typeface="+mn-ea"/>
                <a:cs typeface="+mn-ea"/>
              </a:rPr>
              <a:t>ELISA</a:t>
            </a:r>
            <a:r>
              <a:rPr lang="zh-CN" altLang="en-US" sz="2000" b="1" dirty="0">
                <a:latin typeface="+mn-ea"/>
                <a:cs typeface="+mn-ea"/>
              </a:rPr>
              <a:t>方法。</a:t>
            </a:r>
            <a:endParaRPr lang="zh-CN" altLang="en-US" sz="2000" b="1" dirty="0">
              <a:latin typeface="+mn-ea"/>
              <a:cs typeface="+mn-ea"/>
            </a:endParaRPr>
          </a:p>
        </p:txBody>
      </p:sp>
      <p:sp>
        <p:nvSpPr>
          <p:cNvPr id="9" name="TextBox 8"/>
          <p:cNvSpPr txBox="1"/>
          <p:nvPr/>
        </p:nvSpPr>
        <p:spPr>
          <a:xfrm>
            <a:off x="535995" y="329729"/>
            <a:ext cx="8136904" cy="553085"/>
          </a:xfrm>
          <a:prstGeom prst="rect">
            <a:avLst/>
          </a:prstGeom>
          <a:noFill/>
        </p:spPr>
        <p:txBody>
          <a:bodyPr wrap="square" rtlCol="0">
            <a:spAutoFit/>
          </a:bodyPr>
          <a:p>
            <a:pPr algn="l"/>
            <a:r>
              <a:rPr lang="zh-CN" altLang="en-US" sz="3000" b="1" dirty="0" smtClean="0"/>
              <a:t>封闭抗体与淋巴细胞免疫治疗</a:t>
            </a:r>
            <a:endParaRPr lang="en-US" altLang="zh-CN" sz="3000" b="1" dirty="0"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0C913308-F349-4B6D-A68A-DD1791B4A57B}" type="slidenum">
              <a:rPr lang="zh-CN" altLang="en-US" smtClean="0"/>
            </a:fld>
            <a:endParaRPr lang="zh-CN" altLang="en-US" dirty="0"/>
          </a:p>
        </p:txBody>
      </p:sp>
      <p:grpSp>
        <p:nvGrpSpPr>
          <p:cNvPr id="114694" name="组合 114693"/>
          <p:cNvGrpSpPr/>
          <p:nvPr/>
        </p:nvGrpSpPr>
        <p:grpSpPr>
          <a:xfrm>
            <a:off x="4114800" y="1746885"/>
            <a:ext cx="3962400" cy="4210050"/>
            <a:chOff x="2208" y="672"/>
            <a:chExt cx="2688" cy="2817"/>
          </a:xfrm>
        </p:grpSpPr>
        <p:sp>
          <p:nvSpPr>
            <p:cNvPr id="114695" name="AutoShape 20"/>
            <p:cNvSpPr/>
            <p:nvPr/>
          </p:nvSpPr>
          <p:spPr>
            <a:xfrm>
              <a:off x="3348" y="1356"/>
              <a:ext cx="408" cy="233"/>
            </a:xfrm>
            <a:prstGeom prst="rightArrow">
              <a:avLst>
                <a:gd name="adj1" fmla="val 50000"/>
                <a:gd name="adj2" fmla="val 43776"/>
              </a:avLst>
            </a:prstGeom>
            <a:solidFill>
              <a:schemeClr val="accent2"/>
            </a:solidFill>
            <a:ln w="9525" cap="flat" cmpd="sng">
              <a:solidFill>
                <a:schemeClr val="accent2"/>
              </a:solidFill>
              <a:prstDash val="solid"/>
              <a:miter/>
              <a:headEnd type="none" w="med" len="med"/>
              <a:tailEnd type="none" w="med" len="med"/>
            </a:ln>
          </p:spPr>
          <p:txBody>
            <a:bodyPr wrap="none" anchor="ctr"/>
            <a:p>
              <a:endParaRPr sz="1800" b="0" dirty="0">
                <a:latin typeface="Verdana" panose="020B0604030504040204" pitchFamily="34" charset="0"/>
                <a:ea typeface="微软雅黑" panose="020B0503020204020204" pitchFamily="34" charset="-122"/>
              </a:endParaRPr>
            </a:p>
          </p:txBody>
        </p:sp>
        <p:grpSp>
          <p:nvGrpSpPr>
            <p:cNvPr id="114696" name="组合 114695"/>
            <p:cNvGrpSpPr/>
            <p:nvPr/>
          </p:nvGrpSpPr>
          <p:grpSpPr>
            <a:xfrm>
              <a:off x="2208" y="2267"/>
              <a:ext cx="1100" cy="958"/>
              <a:chOff x="2173" y="2774"/>
              <a:chExt cx="1296" cy="1244"/>
            </a:xfrm>
          </p:grpSpPr>
          <p:pic>
            <p:nvPicPr>
              <p:cNvPr id="114697" name="Picture 4"/>
              <p:cNvPicPr>
                <a:picLocks noChangeAspect="1"/>
              </p:cNvPicPr>
              <p:nvPr/>
            </p:nvPicPr>
            <p:blipFill>
              <a:blip r:embed="rId1"/>
              <a:stretch>
                <a:fillRect/>
              </a:stretch>
            </p:blipFill>
            <p:spPr>
              <a:xfrm>
                <a:off x="2173" y="2774"/>
                <a:ext cx="1296" cy="1244"/>
              </a:xfrm>
              <a:prstGeom prst="rect">
                <a:avLst/>
              </a:prstGeom>
              <a:noFill/>
              <a:ln w="9525">
                <a:noFill/>
              </a:ln>
            </p:spPr>
          </p:pic>
          <p:sp>
            <p:nvSpPr>
              <p:cNvPr id="114698" name="椭圆 114697"/>
              <p:cNvSpPr/>
              <p:nvPr/>
            </p:nvSpPr>
            <p:spPr>
              <a:xfrm>
                <a:off x="2653" y="3446"/>
                <a:ext cx="716" cy="496"/>
              </a:xfrm>
              <a:prstGeom prst="ellipse">
                <a:avLst/>
              </a:prstGeom>
              <a:noFill/>
              <a:ln w="38100" cap="flat" cmpd="sng">
                <a:solidFill>
                  <a:srgbClr val="FF00FF"/>
                </a:solidFill>
                <a:prstDash val="solid"/>
                <a:headEnd type="none" w="med" len="med"/>
                <a:tailEnd type="none" w="med" len="med"/>
              </a:ln>
            </p:spPr>
            <p:txBody>
              <a:bodyPr/>
              <a:p>
                <a:endParaRPr lang="zh-CN" altLang="en-US"/>
              </a:p>
            </p:txBody>
          </p:sp>
        </p:grpSp>
        <p:grpSp>
          <p:nvGrpSpPr>
            <p:cNvPr id="114699" name="组合 114698"/>
            <p:cNvGrpSpPr/>
            <p:nvPr/>
          </p:nvGrpSpPr>
          <p:grpSpPr>
            <a:xfrm>
              <a:off x="3796" y="1008"/>
              <a:ext cx="1059" cy="934"/>
              <a:chOff x="4080" y="1132"/>
              <a:chExt cx="1392" cy="1274"/>
            </a:xfrm>
          </p:grpSpPr>
          <p:pic>
            <p:nvPicPr>
              <p:cNvPr id="114700" name="Picture 27"/>
              <p:cNvPicPr>
                <a:picLocks noChangeAspect="1"/>
              </p:cNvPicPr>
              <p:nvPr/>
            </p:nvPicPr>
            <p:blipFill>
              <a:blip r:embed="rId2"/>
              <a:stretch>
                <a:fillRect/>
              </a:stretch>
            </p:blipFill>
            <p:spPr>
              <a:xfrm>
                <a:off x="4080" y="1132"/>
                <a:ext cx="1392" cy="1274"/>
              </a:xfrm>
              <a:prstGeom prst="rect">
                <a:avLst/>
              </a:prstGeom>
              <a:noFill/>
              <a:ln w="9525">
                <a:noFill/>
              </a:ln>
            </p:spPr>
          </p:pic>
          <p:sp>
            <p:nvSpPr>
              <p:cNvPr id="114701" name="椭圆 114700"/>
              <p:cNvSpPr/>
              <p:nvPr/>
            </p:nvSpPr>
            <p:spPr>
              <a:xfrm>
                <a:off x="4656" y="1420"/>
                <a:ext cx="716" cy="496"/>
              </a:xfrm>
              <a:prstGeom prst="ellipse">
                <a:avLst/>
              </a:prstGeom>
              <a:noFill/>
              <a:ln w="38100" cap="flat" cmpd="sng">
                <a:solidFill>
                  <a:srgbClr val="FF00FF"/>
                </a:solidFill>
                <a:prstDash val="solid"/>
                <a:headEnd type="none" w="med" len="med"/>
                <a:tailEnd type="none" w="med" len="med"/>
              </a:ln>
            </p:spPr>
            <p:txBody>
              <a:bodyPr/>
              <a:p>
                <a:endParaRPr lang="zh-CN" altLang="en-US"/>
              </a:p>
            </p:txBody>
          </p:sp>
        </p:grpSp>
        <p:grpSp>
          <p:nvGrpSpPr>
            <p:cNvPr id="114702" name="组合 114701"/>
            <p:cNvGrpSpPr/>
            <p:nvPr/>
          </p:nvGrpSpPr>
          <p:grpSpPr>
            <a:xfrm>
              <a:off x="3796" y="2267"/>
              <a:ext cx="1100" cy="958"/>
              <a:chOff x="4045" y="2774"/>
              <a:chExt cx="1392" cy="1211"/>
            </a:xfrm>
          </p:grpSpPr>
          <p:pic>
            <p:nvPicPr>
              <p:cNvPr id="114703" name="Picture 26"/>
              <p:cNvPicPr>
                <a:picLocks noChangeAspect="1"/>
              </p:cNvPicPr>
              <p:nvPr/>
            </p:nvPicPr>
            <p:blipFill>
              <a:blip r:embed="rId3"/>
              <a:stretch>
                <a:fillRect/>
              </a:stretch>
            </p:blipFill>
            <p:spPr>
              <a:xfrm>
                <a:off x="4045" y="2774"/>
                <a:ext cx="1392" cy="1211"/>
              </a:xfrm>
              <a:prstGeom prst="rect">
                <a:avLst/>
              </a:prstGeom>
              <a:noFill/>
              <a:ln w="9525">
                <a:noFill/>
              </a:ln>
            </p:spPr>
          </p:pic>
          <p:sp>
            <p:nvSpPr>
              <p:cNvPr id="114704" name="椭圆 114703"/>
              <p:cNvSpPr/>
              <p:nvPr/>
            </p:nvSpPr>
            <p:spPr>
              <a:xfrm>
                <a:off x="4525" y="3014"/>
                <a:ext cx="716" cy="496"/>
              </a:xfrm>
              <a:prstGeom prst="ellipse">
                <a:avLst/>
              </a:prstGeom>
              <a:noFill/>
              <a:ln w="38100" cap="flat" cmpd="sng">
                <a:solidFill>
                  <a:srgbClr val="FF00FF"/>
                </a:solidFill>
                <a:prstDash val="solid"/>
                <a:headEnd type="none" w="med" len="med"/>
                <a:tailEnd type="none" w="med" len="med"/>
              </a:ln>
            </p:spPr>
            <p:txBody>
              <a:bodyPr/>
              <a:p>
                <a:endParaRPr lang="zh-CN" altLang="en-US"/>
              </a:p>
            </p:txBody>
          </p:sp>
        </p:grpSp>
        <p:sp>
          <p:nvSpPr>
            <p:cNvPr id="114705" name="文本框 114704"/>
            <p:cNvSpPr txBox="1"/>
            <p:nvPr/>
          </p:nvSpPr>
          <p:spPr>
            <a:xfrm>
              <a:off x="2330" y="1948"/>
              <a:ext cx="896" cy="225"/>
            </a:xfrm>
            <a:prstGeom prst="rect">
              <a:avLst/>
            </a:prstGeom>
            <a:noFill/>
            <a:ln w="9525">
              <a:noFill/>
            </a:ln>
          </p:spPr>
          <p:txBody>
            <a:bodyPr>
              <a:spAutoFit/>
            </a:bodyPr>
            <a:p>
              <a:pPr algn="ctr">
                <a:spcBef>
                  <a:spcPct val="50000"/>
                </a:spcBef>
              </a:pPr>
              <a:r>
                <a:rPr lang="en-US" altLang="zh-CN" sz="1600" b="0" err="1">
                  <a:latin typeface="Times New Roman" panose="02020603050405020304" pitchFamily="18" charset="0"/>
                  <a:ea typeface="楷体_GB2312" panose="02010609030101010101" pitchFamily="49" charset="-122"/>
                </a:rPr>
                <a:t>IgG</a:t>
              </a:r>
              <a:r>
                <a:rPr lang="en-US" altLang="zh-CN" sz="1600" b="0">
                  <a:latin typeface="Times New Roman" panose="02020603050405020304" pitchFamily="18" charset="0"/>
                  <a:ea typeface="楷体_GB2312" panose="02010609030101010101" pitchFamily="49" charset="-122"/>
                </a:rPr>
                <a:t> T cell</a:t>
              </a:r>
              <a:endParaRPr lang="en-US" altLang="zh-CN" sz="1600" b="0">
                <a:latin typeface="Times New Roman" panose="02020603050405020304" pitchFamily="18" charset="0"/>
                <a:ea typeface="楷体_GB2312" panose="02010609030101010101" pitchFamily="49" charset="-122"/>
              </a:endParaRPr>
            </a:p>
          </p:txBody>
        </p:sp>
        <p:sp>
          <p:nvSpPr>
            <p:cNvPr id="114706" name="文本框 114705"/>
            <p:cNvSpPr txBox="1"/>
            <p:nvPr/>
          </p:nvSpPr>
          <p:spPr>
            <a:xfrm>
              <a:off x="2412" y="3264"/>
              <a:ext cx="722" cy="225"/>
            </a:xfrm>
            <a:prstGeom prst="rect">
              <a:avLst/>
            </a:prstGeom>
            <a:noFill/>
            <a:ln w="9525">
              <a:noFill/>
            </a:ln>
          </p:spPr>
          <p:txBody>
            <a:bodyPr>
              <a:spAutoFit/>
            </a:bodyPr>
            <a:p>
              <a:pPr algn="ctr">
                <a:spcBef>
                  <a:spcPct val="50000"/>
                </a:spcBef>
              </a:pPr>
              <a:r>
                <a:rPr lang="en-US" altLang="zh-CN" sz="1600" b="0" err="1">
                  <a:latin typeface="Times New Roman" panose="02020603050405020304" pitchFamily="18" charset="0"/>
                  <a:ea typeface="楷体_GB2312" panose="02010609030101010101" pitchFamily="49" charset="-122"/>
                </a:rPr>
                <a:t>IgG</a:t>
              </a:r>
              <a:r>
                <a:rPr lang="en-US" altLang="zh-CN" sz="1600" b="0">
                  <a:latin typeface="Times New Roman" panose="02020603050405020304" pitchFamily="18" charset="0"/>
                  <a:ea typeface="楷体_GB2312" panose="02010609030101010101" pitchFamily="49" charset="-122"/>
                </a:rPr>
                <a:t> B cell</a:t>
              </a:r>
              <a:endParaRPr lang="en-US" altLang="zh-CN" sz="1600" b="0">
                <a:latin typeface="Times New Roman" panose="02020603050405020304" pitchFamily="18" charset="0"/>
                <a:ea typeface="楷体_GB2312" panose="02010609030101010101" pitchFamily="49" charset="-122"/>
              </a:endParaRPr>
            </a:p>
          </p:txBody>
        </p:sp>
        <p:sp>
          <p:nvSpPr>
            <p:cNvPr id="114707" name="AutoShape 20"/>
            <p:cNvSpPr/>
            <p:nvPr/>
          </p:nvSpPr>
          <p:spPr>
            <a:xfrm>
              <a:off x="3348" y="2666"/>
              <a:ext cx="408" cy="234"/>
            </a:xfrm>
            <a:prstGeom prst="rightArrow">
              <a:avLst>
                <a:gd name="adj1" fmla="val 50000"/>
                <a:gd name="adj2" fmla="val 43589"/>
              </a:avLst>
            </a:prstGeom>
            <a:solidFill>
              <a:schemeClr val="accent2"/>
            </a:solidFill>
            <a:ln w="9525" cap="flat" cmpd="sng">
              <a:solidFill>
                <a:schemeClr val="accent2"/>
              </a:solidFill>
              <a:prstDash val="solid"/>
              <a:miter/>
              <a:headEnd type="none" w="med" len="med"/>
              <a:tailEnd type="none" w="med" len="med"/>
            </a:ln>
          </p:spPr>
          <p:txBody>
            <a:bodyPr wrap="none" anchor="ctr"/>
            <a:p>
              <a:endParaRPr sz="1800" b="0" dirty="0">
                <a:latin typeface="Verdana" panose="020B0604030504040204" pitchFamily="34" charset="0"/>
                <a:ea typeface="微软雅黑" panose="020B0503020204020204" pitchFamily="34" charset="-122"/>
              </a:endParaRPr>
            </a:p>
          </p:txBody>
        </p:sp>
        <p:sp>
          <p:nvSpPr>
            <p:cNvPr id="114708" name="文本框 114707"/>
            <p:cNvSpPr txBox="1"/>
            <p:nvPr/>
          </p:nvSpPr>
          <p:spPr>
            <a:xfrm>
              <a:off x="4000" y="1948"/>
              <a:ext cx="692" cy="225"/>
            </a:xfrm>
            <a:prstGeom prst="rect">
              <a:avLst/>
            </a:prstGeom>
            <a:noFill/>
            <a:ln w="9525">
              <a:noFill/>
            </a:ln>
          </p:spPr>
          <p:txBody>
            <a:bodyPr>
              <a:spAutoFit/>
            </a:bodyPr>
            <a:p>
              <a:pPr algn="ctr">
                <a:spcBef>
                  <a:spcPct val="50000"/>
                </a:spcBef>
              </a:pPr>
              <a:r>
                <a:rPr lang="en-US" altLang="zh-CN" sz="1600" b="0" err="1">
                  <a:latin typeface="Times New Roman" panose="02020603050405020304" pitchFamily="18" charset="0"/>
                  <a:ea typeface="楷体_GB2312" panose="02010609030101010101" pitchFamily="49" charset="-122"/>
                </a:rPr>
                <a:t>IgG</a:t>
              </a:r>
              <a:r>
                <a:rPr lang="en-US" altLang="zh-CN" sz="1600" b="0">
                  <a:latin typeface="Times New Roman" panose="02020603050405020304" pitchFamily="18" charset="0"/>
                  <a:ea typeface="楷体_GB2312" panose="02010609030101010101" pitchFamily="49" charset="-122"/>
                </a:rPr>
                <a:t> T cell</a:t>
              </a:r>
              <a:endParaRPr lang="en-US" altLang="zh-CN" sz="1600" b="0">
                <a:latin typeface="Times New Roman" panose="02020603050405020304" pitchFamily="18" charset="0"/>
                <a:ea typeface="楷体_GB2312" panose="02010609030101010101" pitchFamily="49" charset="-122"/>
              </a:endParaRPr>
            </a:p>
          </p:txBody>
        </p:sp>
        <p:grpSp>
          <p:nvGrpSpPr>
            <p:cNvPr id="114709" name="组合 114708"/>
            <p:cNvGrpSpPr/>
            <p:nvPr/>
          </p:nvGrpSpPr>
          <p:grpSpPr>
            <a:xfrm>
              <a:off x="2219" y="1009"/>
              <a:ext cx="1089" cy="939"/>
              <a:chOff x="2173" y="1077"/>
              <a:chExt cx="1392" cy="1314"/>
            </a:xfrm>
          </p:grpSpPr>
          <p:pic>
            <p:nvPicPr>
              <p:cNvPr id="114710" name="Picture 5"/>
              <p:cNvPicPr>
                <a:picLocks noChangeAspect="1"/>
              </p:cNvPicPr>
              <p:nvPr/>
            </p:nvPicPr>
            <p:blipFill>
              <a:blip r:embed="rId4"/>
              <a:stretch>
                <a:fillRect/>
              </a:stretch>
            </p:blipFill>
            <p:spPr>
              <a:xfrm>
                <a:off x="2173" y="1077"/>
                <a:ext cx="1392" cy="1314"/>
              </a:xfrm>
              <a:prstGeom prst="rect">
                <a:avLst/>
              </a:prstGeom>
              <a:noFill/>
              <a:ln w="9525">
                <a:noFill/>
              </a:ln>
            </p:spPr>
          </p:pic>
          <p:sp>
            <p:nvSpPr>
              <p:cNvPr id="114711" name="椭圆 114710"/>
              <p:cNvSpPr/>
              <p:nvPr/>
            </p:nvSpPr>
            <p:spPr>
              <a:xfrm>
                <a:off x="2736" y="1756"/>
                <a:ext cx="716" cy="496"/>
              </a:xfrm>
              <a:prstGeom prst="ellipse">
                <a:avLst/>
              </a:prstGeom>
              <a:noFill/>
              <a:ln w="38100" cap="flat" cmpd="sng">
                <a:solidFill>
                  <a:srgbClr val="FF00FF"/>
                </a:solidFill>
                <a:prstDash val="solid"/>
                <a:headEnd type="none" w="med" len="med"/>
                <a:tailEnd type="none" w="med" len="med"/>
              </a:ln>
            </p:spPr>
            <p:txBody>
              <a:bodyPr/>
              <a:p>
                <a:endParaRPr lang="zh-CN" altLang="en-US"/>
              </a:p>
            </p:txBody>
          </p:sp>
        </p:grpSp>
        <p:sp>
          <p:nvSpPr>
            <p:cNvPr id="114712" name="文本框 114711"/>
            <p:cNvSpPr txBox="1"/>
            <p:nvPr/>
          </p:nvSpPr>
          <p:spPr>
            <a:xfrm>
              <a:off x="4041" y="3264"/>
              <a:ext cx="759" cy="225"/>
            </a:xfrm>
            <a:prstGeom prst="rect">
              <a:avLst/>
            </a:prstGeom>
            <a:noFill/>
            <a:ln w="9525">
              <a:noFill/>
            </a:ln>
          </p:spPr>
          <p:txBody>
            <a:bodyPr>
              <a:spAutoFit/>
            </a:bodyPr>
            <a:p>
              <a:pPr algn="ctr">
                <a:spcBef>
                  <a:spcPct val="50000"/>
                </a:spcBef>
              </a:pPr>
              <a:r>
                <a:rPr lang="en-US" altLang="zh-CN" sz="1600" b="0" err="1">
                  <a:latin typeface="Times New Roman" panose="02020603050405020304" pitchFamily="18" charset="0"/>
                  <a:ea typeface="楷体_GB2312" panose="02010609030101010101" pitchFamily="49" charset="-122"/>
                </a:rPr>
                <a:t>IgG</a:t>
              </a:r>
              <a:r>
                <a:rPr lang="en-US" altLang="zh-CN" sz="1600" b="0">
                  <a:latin typeface="Times New Roman" panose="02020603050405020304" pitchFamily="18" charset="0"/>
                  <a:ea typeface="楷体_GB2312" panose="02010609030101010101" pitchFamily="49" charset="-122"/>
                </a:rPr>
                <a:t> B cell</a:t>
              </a:r>
              <a:endParaRPr lang="en-US" altLang="zh-CN" sz="1600" b="0">
                <a:latin typeface="Times New Roman" panose="02020603050405020304" pitchFamily="18" charset="0"/>
                <a:ea typeface="楷体_GB2312" panose="02010609030101010101" pitchFamily="49" charset="-122"/>
              </a:endParaRPr>
            </a:p>
          </p:txBody>
        </p:sp>
        <p:grpSp>
          <p:nvGrpSpPr>
            <p:cNvPr id="114713" name="组合 114712"/>
            <p:cNvGrpSpPr/>
            <p:nvPr/>
          </p:nvGrpSpPr>
          <p:grpSpPr>
            <a:xfrm>
              <a:off x="2382" y="672"/>
              <a:ext cx="896" cy="239"/>
              <a:chOff x="612" y="2784"/>
              <a:chExt cx="816" cy="206"/>
            </a:xfrm>
          </p:grpSpPr>
          <p:sp>
            <p:nvSpPr>
              <p:cNvPr id="114714" name="AutoShape 64"/>
              <p:cNvSpPr/>
              <p:nvPr/>
            </p:nvSpPr>
            <p:spPr>
              <a:xfrm>
                <a:off x="672" y="2784"/>
                <a:ext cx="672" cy="206"/>
              </a:xfrm>
              <a:prstGeom prst="roundRect">
                <a:avLst>
                  <a:gd name="adj" fmla="val 22815"/>
                </a:avLst>
              </a:prstGeom>
              <a:solidFill>
                <a:srgbClr val="77AE26"/>
              </a:solidFill>
              <a:ln w="12700" cap="flat" cmpd="sng">
                <a:solidFill>
                  <a:srgbClr val="080808"/>
                </a:solidFill>
                <a:prstDash val="solid"/>
                <a:headEnd type="none" w="med" len="med"/>
                <a:tailEnd type="none" w="med" len="med"/>
              </a:ln>
              <a:effectLst>
                <a:outerShdw dist="28398" dir="6993903" algn="ctr" rotWithShape="0">
                  <a:srgbClr val="1C1C1C">
                    <a:alpha val="50000"/>
                  </a:srgbClr>
                </a:outerShdw>
              </a:effectLst>
            </p:spPr>
            <p:txBody>
              <a:bodyPr wrap="none" anchor="ctr"/>
              <a:p>
                <a:pPr algn="ctr"/>
                <a:endParaRPr sz="2000" b="0" dirty="0">
                  <a:latin typeface="Arial" panose="020B0604020202020204" pitchFamily="34" charset="0"/>
                  <a:ea typeface="宋体" panose="02010600030101010101" pitchFamily="2" charset="-122"/>
                </a:endParaRPr>
              </a:p>
            </p:txBody>
          </p:sp>
          <p:sp>
            <p:nvSpPr>
              <p:cNvPr id="114715" name="Text Box 67"/>
              <p:cNvSpPr txBox="1"/>
              <p:nvPr/>
            </p:nvSpPr>
            <p:spPr>
              <a:xfrm>
                <a:off x="612" y="2792"/>
                <a:ext cx="816" cy="194"/>
              </a:xfrm>
              <a:prstGeom prst="rect">
                <a:avLst/>
              </a:prstGeom>
              <a:noFill/>
              <a:ln w="9525">
                <a:noFill/>
              </a:ln>
            </p:spPr>
            <p:txBody>
              <a:bodyPr>
                <a:spAutoFit/>
              </a:bodyPr>
              <a:p>
                <a:pPr algn="ctr" eaLnBrk="0" hangingPunct="0">
                  <a:spcBef>
                    <a:spcPct val="50000"/>
                  </a:spcBef>
                </a:pPr>
                <a:r>
                  <a:rPr lang="en-US" altLang="zh-CN" sz="1600">
                    <a:solidFill>
                      <a:srgbClr val="FFFFFF"/>
                    </a:solidFill>
                    <a:latin typeface="Times New Roman" panose="02020603050405020304" pitchFamily="18" charset="0"/>
                    <a:ea typeface="宋体" panose="02010600030101010101" pitchFamily="2" charset="-122"/>
                  </a:rPr>
                  <a:t>Before LIT</a:t>
                </a:r>
                <a:endParaRPr lang="en-US" altLang="zh-CN" sz="1600">
                  <a:solidFill>
                    <a:srgbClr val="FFFFFF"/>
                  </a:solidFill>
                  <a:latin typeface="Times New Roman" panose="02020603050405020304" pitchFamily="18" charset="0"/>
                  <a:ea typeface="宋体" panose="02010600030101010101" pitchFamily="2" charset="-122"/>
                </a:endParaRPr>
              </a:p>
            </p:txBody>
          </p:sp>
        </p:grpSp>
        <p:grpSp>
          <p:nvGrpSpPr>
            <p:cNvPr id="114716" name="组合 114715"/>
            <p:cNvGrpSpPr/>
            <p:nvPr/>
          </p:nvGrpSpPr>
          <p:grpSpPr>
            <a:xfrm>
              <a:off x="3878" y="672"/>
              <a:ext cx="896" cy="239"/>
              <a:chOff x="612" y="2784"/>
              <a:chExt cx="816" cy="206"/>
            </a:xfrm>
          </p:grpSpPr>
          <p:sp>
            <p:nvSpPr>
              <p:cNvPr id="114717" name="AutoShape 64"/>
              <p:cNvSpPr/>
              <p:nvPr/>
            </p:nvSpPr>
            <p:spPr>
              <a:xfrm>
                <a:off x="672" y="2784"/>
                <a:ext cx="672" cy="206"/>
              </a:xfrm>
              <a:prstGeom prst="roundRect">
                <a:avLst>
                  <a:gd name="adj" fmla="val 22815"/>
                </a:avLst>
              </a:prstGeom>
              <a:solidFill>
                <a:srgbClr val="77AE26"/>
              </a:solidFill>
              <a:ln w="12700" cap="flat" cmpd="sng">
                <a:solidFill>
                  <a:srgbClr val="080808"/>
                </a:solidFill>
                <a:prstDash val="solid"/>
                <a:headEnd type="none" w="med" len="med"/>
                <a:tailEnd type="none" w="med" len="med"/>
              </a:ln>
              <a:effectLst>
                <a:outerShdw dist="28398" dir="6993903" algn="ctr" rotWithShape="0">
                  <a:srgbClr val="1C1C1C">
                    <a:alpha val="50000"/>
                  </a:srgbClr>
                </a:outerShdw>
              </a:effectLst>
            </p:spPr>
            <p:txBody>
              <a:bodyPr wrap="none" anchor="ctr"/>
              <a:p>
                <a:pPr algn="ctr"/>
                <a:endParaRPr sz="2000" b="0" dirty="0">
                  <a:latin typeface="Arial" panose="020B0604020202020204" pitchFamily="34" charset="0"/>
                  <a:ea typeface="宋体" panose="02010600030101010101" pitchFamily="2" charset="-122"/>
                </a:endParaRPr>
              </a:p>
            </p:txBody>
          </p:sp>
          <p:sp>
            <p:nvSpPr>
              <p:cNvPr id="114718" name="Text Box 67"/>
              <p:cNvSpPr txBox="1"/>
              <p:nvPr/>
            </p:nvSpPr>
            <p:spPr>
              <a:xfrm>
                <a:off x="612" y="2792"/>
                <a:ext cx="816" cy="194"/>
              </a:xfrm>
              <a:prstGeom prst="rect">
                <a:avLst/>
              </a:prstGeom>
              <a:noFill/>
              <a:ln w="9525">
                <a:noFill/>
              </a:ln>
            </p:spPr>
            <p:txBody>
              <a:bodyPr>
                <a:spAutoFit/>
              </a:bodyPr>
              <a:p>
                <a:pPr algn="ctr" eaLnBrk="0" hangingPunct="0">
                  <a:spcBef>
                    <a:spcPct val="50000"/>
                  </a:spcBef>
                </a:pPr>
                <a:r>
                  <a:rPr lang="en-US" altLang="zh-CN" sz="1600">
                    <a:solidFill>
                      <a:srgbClr val="FFFFFF"/>
                    </a:solidFill>
                    <a:latin typeface="Times New Roman" panose="02020603050405020304" pitchFamily="18" charset="0"/>
                    <a:ea typeface="宋体" panose="02010600030101010101" pitchFamily="2" charset="-122"/>
                  </a:rPr>
                  <a:t>After LIT</a:t>
                </a:r>
                <a:endParaRPr lang="en-US" altLang="zh-CN" sz="1600">
                  <a:solidFill>
                    <a:srgbClr val="FFFFFF"/>
                  </a:solidFill>
                  <a:latin typeface="Times New Roman" panose="02020603050405020304" pitchFamily="18" charset="0"/>
                  <a:ea typeface="宋体" panose="02010600030101010101" pitchFamily="2" charset="-122"/>
                </a:endParaRPr>
              </a:p>
            </p:txBody>
          </p:sp>
        </p:grpSp>
      </p:grpSp>
      <p:sp>
        <p:nvSpPr>
          <p:cNvPr id="114719" name="文本框 114718"/>
          <p:cNvSpPr txBox="1"/>
          <p:nvPr/>
        </p:nvSpPr>
        <p:spPr>
          <a:xfrm>
            <a:off x="304800" y="2680335"/>
            <a:ext cx="3276600" cy="1087755"/>
          </a:xfrm>
          <a:prstGeom prst="rect">
            <a:avLst/>
          </a:prstGeom>
          <a:noFill/>
          <a:ln w="9525">
            <a:noFill/>
          </a:ln>
        </p:spPr>
        <p:txBody>
          <a:bodyPr>
            <a:spAutoFit/>
          </a:bodyPr>
          <a:p>
            <a:pPr>
              <a:lnSpc>
                <a:spcPct val="120000"/>
              </a:lnSpc>
              <a:spcBef>
                <a:spcPct val="50000"/>
              </a:spcBef>
            </a:pPr>
            <a:r>
              <a:rPr lang="zh-CN" altLang="en-US" dirty="0">
                <a:latin typeface="+mn-ea"/>
                <a:cs typeface="+mn-ea"/>
              </a:rPr>
              <a:t>流式细胞交叉配型是判断免疫治疗后是否产生抗丈夫淋巴细胞抗体的有效检测手段。</a:t>
            </a:r>
            <a:endParaRPr lang="zh-CN" altLang="en-US" dirty="0">
              <a:latin typeface="+mn-ea"/>
              <a:cs typeface="+mn-ea"/>
            </a:endParaRPr>
          </a:p>
        </p:txBody>
      </p:sp>
      <p:sp>
        <p:nvSpPr>
          <p:cNvPr id="9" name="TextBox 8"/>
          <p:cNvSpPr txBox="1"/>
          <p:nvPr/>
        </p:nvSpPr>
        <p:spPr>
          <a:xfrm>
            <a:off x="535995" y="329729"/>
            <a:ext cx="8136904" cy="553085"/>
          </a:xfrm>
          <a:prstGeom prst="rect">
            <a:avLst/>
          </a:prstGeom>
          <a:noFill/>
        </p:spPr>
        <p:txBody>
          <a:bodyPr wrap="square" rtlCol="0">
            <a:spAutoFit/>
          </a:bodyPr>
          <a:p>
            <a:pPr algn="l"/>
            <a:r>
              <a:rPr lang="zh-CN" altLang="en-US" sz="3000" b="1" dirty="0" smtClean="0"/>
              <a:t>封闭抗体与淋巴细胞免疫治疗</a:t>
            </a:r>
            <a:endParaRPr lang="en-US" altLang="zh-CN" sz="3000" b="1" dirty="0"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7346" name="Picture 2"/>
          <p:cNvPicPr>
            <a:picLocks noGrp="1" noChangeAspect="1"/>
          </p:cNvPicPr>
          <p:nvPr>
            <p:ph idx="1"/>
          </p:nvPr>
        </p:nvPicPr>
        <p:blipFill>
          <a:blip r:embed="rId1"/>
          <a:srcRect l="926" t="-3270"/>
          <a:stretch>
            <a:fillRect/>
          </a:stretch>
        </p:blipFill>
        <p:spPr>
          <a:xfrm>
            <a:off x="228600" y="1425575"/>
            <a:ext cx="8610600" cy="2406650"/>
          </a:xfrm>
          <a:noFill/>
          <a:ln>
            <a:noFill/>
          </a:ln>
        </p:spPr>
      </p:pic>
      <p:pic>
        <p:nvPicPr>
          <p:cNvPr id="57349" name="Picture 5"/>
          <p:cNvPicPr>
            <a:picLocks noChangeAspect="1"/>
          </p:cNvPicPr>
          <p:nvPr/>
        </p:nvPicPr>
        <p:blipFill>
          <a:blip r:embed="rId2"/>
          <a:stretch>
            <a:fillRect/>
          </a:stretch>
        </p:blipFill>
        <p:spPr>
          <a:xfrm>
            <a:off x="694690" y="4347845"/>
            <a:ext cx="7966075" cy="1511300"/>
          </a:xfrm>
          <a:prstGeom prst="rect">
            <a:avLst/>
          </a:prstGeom>
          <a:noFill/>
          <a:ln w="9525">
            <a:noFill/>
          </a:ln>
        </p:spPr>
      </p:pic>
      <p:sp>
        <p:nvSpPr>
          <p:cNvPr id="9" name="TextBox 8"/>
          <p:cNvSpPr txBox="1"/>
          <p:nvPr/>
        </p:nvSpPr>
        <p:spPr>
          <a:xfrm>
            <a:off x="535995" y="329729"/>
            <a:ext cx="8136904" cy="553085"/>
          </a:xfrm>
          <a:prstGeom prst="rect">
            <a:avLst/>
          </a:prstGeom>
          <a:noFill/>
        </p:spPr>
        <p:txBody>
          <a:bodyPr wrap="square" rtlCol="0">
            <a:spAutoFit/>
          </a:bodyPr>
          <a:p>
            <a:pPr algn="l"/>
            <a:r>
              <a:rPr lang="zh-CN" altLang="en-US" sz="3000" b="1" dirty="0" smtClean="0"/>
              <a:t>封闭抗体与淋巴细胞免疫治疗</a:t>
            </a:r>
            <a:endParaRPr lang="en-US" altLang="zh-CN" sz="3000" b="1" dirty="0" smtClean="0"/>
          </a:p>
        </p:txBody>
      </p:sp>
      <p:sp>
        <p:nvSpPr>
          <p:cNvPr id="2" name="灯片编号占位符 1"/>
          <p:cNvSpPr>
            <a:spLocks noGrp="1"/>
          </p:cNvSpPr>
          <p:nvPr>
            <p:ph type="sldNum" sz="quarter" idx="12"/>
          </p:nvPr>
        </p:nvSpPr>
        <p:spPr/>
        <p:txBody>
          <a:bodyPr/>
          <a:p>
            <a:fld id="{0C913308-F349-4B6D-A68A-DD1791B4A57B}" type="slidenum">
              <a:rPr lang="zh-CN" altLang="en-US" smtClean="0"/>
            </a:fld>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8370" name="Picture 2" descr="BA 饼图 无说明 "/>
          <p:cNvPicPr>
            <a:picLocks noChangeAspect="1"/>
          </p:cNvPicPr>
          <p:nvPr/>
        </p:nvPicPr>
        <p:blipFill>
          <a:blip r:embed="rId1"/>
          <a:srcRect l="21399" t="10033" r="8501" b="10585"/>
          <a:stretch>
            <a:fillRect/>
          </a:stretch>
        </p:blipFill>
        <p:spPr>
          <a:xfrm>
            <a:off x="990600" y="1863725"/>
            <a:ext cx="6324600" cy="4994275"/>
          </a:xfrm>
          <a:prstGeom prst="rect">
            <a:avLst/>
          </a:prstGeom>
          <a:noFill/>
          <a:ln w="9525">
            <a:noFill/>
          </a:ln>
        </p:spPr>
      </p:pic>
      <p:sp>
        <p:nvSpPr>
          <p:cNvPr id="58371" name="Text Box 3"/>
          <p:cNvSpPr txBox="1"/>
          <p:nvPr/>
        </p:nvSpPr>
        <p:spPr>
          <a:xfrm>
            <a:off x="560070" y="1286510"/>
            <a:ext cx="7848600" cy="460375"/>
          </a:xfrm>
          <a:prstGeom prst="rect">
            <a:avLst/>
          </a:prstGeom>
          <a:noFill/>
          <a:ln w="9525">
            <a:noFill/>
          </a:ln>
          <a:effectLst>
            <a:prstShdw prst="shdw13" dist="53882" dir="13499999">
              <a:srgbClr val="808080">
                <a:alpha val="50000"/>
              </a:srgbClr>
            </a:prstShdw>
          </a:effectLst>
        </p:spPr>
        <p:txBody>
          <a:bodyPr>
            <a:spAutoFit/>
          </a:bodyPr>
          <a:p>
            <a:pPr algn="ctr">
              <a:spcBef>
                <a:spcPct val="50000"/>
              </a:spcBef>
            </a:pPr>
            <a:r>
              <a:rPr lang="zh-CN" altLang="en-US" sz="2400" b="1">
                <a:latin typeface="Calibri" panose="020F0502020204030204" charset="0"/>
              </a:rPr>
              <a:t>本中心</a:t>
            </a:r>
            <a:r>
              <a:rPr lang="en-US" altLang="zh-CN" sz="2400" b="1">
                <a:latin typeface="Calibri" panose="020F0502020204030204" charset="0"/>
              </a:rPr>
              <a:t>79</a:t>
            </a:r>
            <a:r>
              <a:rPr lang="zh-CN" altLang="en-US" sz="2400" b="1" dirty="0">
                <a:latin typeface="Calibri" panose="020F0502020204030204" charset="0"/>
              </a:rPr>
              <a:t>例复发性流产患者行</a:t>
            </a:r>
            <a:r>
              <a:rPr lang="en-US" altLang="zh-CN" sz="2400" b="1">
                <a:latin typeface="Calibri" panose="020F0502020204030204" charset="0"/>
              </a:rPr>
              <a:t>3</a:t>
            </a:r>
            <a:r>
              <a:rPr lang="zh-CN" altLang="en-US" sz="2400" b="1" dirty="0">
                <a:latin typeface="Calibri" panose="020F0502020204030204" charset="0"/>
              </a:rPr>
              <a:t>次</a:t>
            </a:r>
            <a:r>
              <a:rPr lang="en-US" altLang="zh-CN" sz="2400" b="1">
                <a:latin typeface="Calibri" panose="020F0502020204030204" charset="0"/>
              </a:rPr>
              <a:t>LIT</a:t>
            </a:r>
            <a:r>
              <a:rPr lang="zh-CN" altLang="en-US" sz="2400" b="1" dirty="0">
                <a:latin typeface="Calibri" panose="020F0502020204030204" charset="0"/>
              </a:rPr>
              <a:t>后复查封闭抗体结果</a:t>
            </a:r>
            <a:endParaRPr lang="zh-CN" altLang="en-US" sz="2400" b="1" dirty="0">
              <a:latin typeface="Calibri" panose="020F0502020204030204" charset="0"/>
            </a:endParaRPr>
          </a:p>
        </p:txBody>
      </p:sp>
      <p:sp>
        <p:nvSpPr>
          <p:cNvPr id="540680" name="Oval 8"/>
          <p:cNvSpPr/>
          <p:nvPr/>
        </p:nvSpPr>
        <p:spPr>
          <a:xfrm>
            <a:off x="5410200" y="3352800"/>
            <a:ext cx="1981200" cy="1447800"/>
          </a:xfrm>
          <a:prstGeom prst="ellipse">
            <a:avLst/>
          </a:prstGeom>
          <a:noFill/>
          <a:ln w="25400" cap="flat" cmpd="sng">
            <a:solidFill>
              <a:schemeClr val="hlink"/>
            </a:solidFill>
            <a:prstDash val="solid"/>
            <a:headEnd type="none" w="med" len="med"/>
            <a:tailEnd type="none" w="med" len="med"/>
          </a:ln>
        </p:spPr>
        <p:txBody>
          <a:bodyPr wrap="none" anchor="ctr"/>
          <a:p>
            <a:endParaRPr lang="zh-CN" altLang="en-US" dirty="0">
              <a:latin typeface="Calibri" panose="020F0502020204030204" charset="0"/>
            </a:endParaRPr>
          </a:p>
        </p:txBody>
      </p:sp>
      <p:sp>
        <p:nvSpPr>
          <p:cNvPr id="9" name="TextBox 8"/>
          <p:cNvSpPr txBox="1"/>
          <p:nvPr/>
        </p:nvSpPr>
        <p:spPr>
          <a:xfrm>
            <a:off x="535995" y="329729"/>
            <a:ext cx="8136904" cy="553085"/>
          </a:xfrm>
          <a:prstGeom prst="rect">
            <a:avLst/>
          </a:prstGeom>
          <a:noFill/>
        </p:spPr>
        <p:txBody>
          <a:bodyPr wrap="square" rtlCol="0">
            <a:spAutoFit/>
          </a:bodyPr>
          <a:p>
            <a:pPr algn="l"/>
            <a:r>
              <a:rPr lang="zh-CN" altLang="en-US" sz="3000" b="1" dirty="0" smtClean="0"/>
              <a:t>封闭抗体与淋巴细胞免疫治疗</a:t>
            </a:r>
            <a:endParaRPr lang="en-US" altLang="zh-CN" sz="3000" b="1" dirty="0" smtClean="0"/>
          </a:p>
        </p:txBody>
      </p:sp>
      <p:sp>
        <p:nvSpPr>
          <p:cNvPr id="2" name="灯片编号占位符 1"/>
          <p:cNvSpPr>
            <a:spLocks noGrp="1"/>
          </p:cNvSpPr>
          <p:nvPr>
            <p:ph type="sldNum" sz="quarter" idx="12"/>
          </p:nvPr>
        </p:nvSpPr>
        <p:spPr/>
        <p:txBody>
          <a:bodyPr/>
          <a:p>
            <a:fld id="{0C913308-F349-4B6D-A68A-DD1791B4A57B}" type="slidenum">
              <a:rPr lang="zh-CN" altLang="en-US" smtClean="0"/>
            </a:fld>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40680"/>
                                        </p:tgtEl>
                                        <p:attrNameLst>
                                          <p:attrName>style.visibility</p:attrName>
                                        </p:attrNameLst>
                                      </p:cBhvr>
                                      <p:to>
                                        <p:strVal val="visible"/>
                                      </p:to>
                                    </p:set>
                                    <p:animEffect transition="in" filter="blinds(horizontal)">
                                      <p:cBhvr>
                                        <p:cTn id="7" dur="500"/>
                                        <p:tgtEl>
                                          <p:spTgt spid="5406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0680"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9394" name="Picture 2" descr="IgG T cell"/>
          <p:cNvPicPr>
            <a:picLocks noChangeAspect="1"/>
          </p:cNvPicPr>
          <p:nvPr/>
        </p:nvPicPr>
        <p:blipFill>
          <a:blip r:embed="rId1"/>
          <a:srcRect l="8853" t="6349" r="8516"/>
          <a:stretch>
            <a:fillRect/>
          </a:stretch>
        </p:blipFill>
        <p:spPr>
          <a:xfrm>
            <a:off x="0" y="1676400"/>
            <a:ext cx="4343400" cy="3389313"/>
          </a:xfrm>
          <a:prstGeom prst="rect">
            <a:avLst/>
          </a:prstGeom>
          <a:noFill/>
          <a:ln w="9525">
            <a:noFill/>
          </a:ln>
        </p:spPr>
      </p:pic>
      <p:pic>
        <p:nvPicPr>
          <p:cNvPr id="59396" name="Picture 6" descr="IgG B cell"/>
          <p:cNvPicPr>
            <a:picLocks noChangeAspect="1"/>
          </p:cNvPicPr>
          <p:nvPr/>
        </p:nvPicPr>
        <p:blipFill>
          <a:blip r:embed="rId2"/>
          <a:stretch>
            <a:fillRect/>
          </a:stretch>
        </p:blipFill>
        <p:spPr>
          <a:xfrm>
            <a:off x="4495800" y="1752600"/>
            <a:ext cx="4648200" cy="3238500"/>
          </a:xfrm>
          <a:prstGeom prst="rect">
            <a:avLst/>
          </a:prstGeom>
          <a:noFill/>
          <a:ln w="9525">
            <a:noFill/>
          </a:ln>
        </p:spPr>
      </p:pic>
      <p:sp>
        <p:nvSpPr>
          <p:cNvPr id="59397" name="Text Box 7"/>
          <p:cNvSpPr txBox="1"/>
          <p:nvPr/>
        </p:nvSpPr>
        <p:spPr>
          <a:xfrm>
            <a:off x="664210" y="5706110"/>
            <a:ext cx="7481570" cy="460375"/>
          </a:xfrm>
          <a:prstGeom prst="rect">
            <a:avLst/>
          </a:prstGeom>
          <a:solidFill>
            <a:schemeClr val="accent2">
              <a:lumMod val="20000"/>
              <a:lumOff val="80000"/>
            </a:schemeClr>
          </a:solidFill>
          <a:ln w="9525">
            <a:noFill/>
          </a:ln>
          <a:effectLst>
            <a:prstShdw prst="shdw13" dist="53882" dir="13499999">
              <a:srgbClr val="808080">
                <a:alpha val="50000"/>
              </a:srgbClr>
            </a:prstShdw>
          </a:effectLst>
        </p:spPr>
        <p:txBody>
          <a:bodyPr wrap="square">
            <a:spAutoFit/>
          </a:bodyPr>
          <a:p>
            <a:pPr algn="ctr">
              <a:spcBef>
                <a:spcPct val="50000"/>
              </a:spcBef>
            </a:pPr>
            <a:r>
              <a:rPr lang="zh-CN" altLang="en-US" sz="2400" dirty="0">
                <a:latin typeface="Calibri" panose="020F0502020204030204" charset="0"/>
              </a:rPr>
              <a:t>行</a:t>
            </a:r>
            <a:r>
              <a:rPr lang="en-US" altLang="zh-CN" sz="2400">
                <a:latin typeface="Calibri" panose="020F0502020204030204" charset="0"/>
              </a:rPr>
              <a:t>3</a:t>
            </a:r>
            <a:r>
              <a:rPr lang="zh-CN" altLang="en-US" sz="2400" dirty="0">
                <a:latin typeface="Calibri" panose="020F0502020204030204" charset="0"/>
              </a:rPr>
              <a:t>次</a:t>
            </a:r>
            <a:r>
              <a:rPr lang="en-US" altLang="zh-CN" sz="2400">
                <a:latin typeface="Calibri" panose="020F0502020204030204" charset="0"/>
              </a:rPr>
              <a:t>LIT</a:t>
            </a:r>
            <a:r>
              <a:rPr lang="zh-CN" altLang="en-US" sz="2400" dirty="0">
                <a:latin typeface="Calibri" panose="020F0502020204030204" charset="0"/>
              </a:rPr>
              <a:t>后复查抗丈夫淋巴细胞抗体（</a:t>
            </a:r>
            <a:r>
              <a:rPr lang="en-US" altLang="zh-CN" sz="2400">
                <a:latin typeface="Calibri" panose="020F0502020204030204" charset="0"/>
              </a:rPr>
              <a:t>FCXM) </a:t>
            </a:r>
            <a:r>
              <a:rPr lang="zh-CN" altLang="en-US" sz="2400" dirty="0">
                <a:latin typeface="Calibri" panose="020F0502020204030204" charset="0"/>
              </a:rPr>
              <a:t>结果</a:t>
            </a:r>
            <a:endParaRPr lang="zh-CN" altLang="en-US" sz="2400" dirty="0">
              <a:latin typeface="Calibri" panose="020F0502020204030204" charset="0"/>
            </a:endParaRPr>
          </a:p>
        </p:txBody>
      </p:sp>
      <p:sp>
        <p:nvSpPr>
          <p:cNvPr id="59398" name="AutoShape 10"/>
          <p:cNvSpPr/>
          <p:nvPr/>
        </p:nvSpPr>
        <p:spPr>
          <a:xfrm>
            <a:off x="990600" y="4800600"/>
            <a:ext cx="228600" cy="457200"/>
          </a:xfrm>
          <a:prstGeom prst="upArrow">
            <a:avLst>
              <a:gd name="adj1" fmla="val 50000"/>
              <a:gd name="adj2" fmla="val 50000"/>
            </a:avLst>
          </a:prstGeom>
          <a:gradFill rotWithShape="1">
            <a:gsLst>
              <a:gs pos="0">
                <a:srgbClr val="AA4400"/>
              </a:gs>
              <a:gs pos="100000">
                <a:srgbClr val="FF6600"/>
              </a:gs>
            </a:gsLst>
            <a:lin ang="5400000" scaled="1"/>
            <a:tileRect/>
          </a:gradFill>
          <a:ln w="9525" cap="flat" cmpd="sng">
            <a:solidFill>
              <a:schemeClr val="hlink"/>
            </a:solidFill>
            <a:prstDash val="solid"/>
            <a:miter/>
            <a:headEnd type="none" w="med" len="med"/>
            <a:tailEnd type="none" w="med" len="med"/>
          </a:ln>
        </p:spPr>
        <p:txBody>
          <a:bodyPr wrap="none" anchor="ctr"/>
          <a:p>
            <a:endParaRPr lang="zh-CN" altLang="en-US" dirty="0">
              <a:latin typeface="Calibri" panose="020F0502020204030204" charset="0"/>
            </a:endParaRPr>
          </a:p>
        </p:txBody>
      </p:sp>
      <p:sp>
        <p:nvSpPr>
          <p:cNvPr id="59399" name="AutoShape 11"/>
          <p:cNvSpPr/>
          <p:nvPr/>
        </p:nvSpPr>
        <p:spPr>
          <a:xfrm>
            <a:off x="5791200" y="4724400"/>
            <a:ext cx="228600" cy="457200"/>
          </a:xfrm>
          <a:prstGeom prst="upArrow">
            <a:avLst>
              <a:gd name="adj1" fmla="val 50000"/>
              <a:gd name="adj2" fmla="val 50000"/>
            </a:avLst>
          </a:prstGeom>
          <a:gradFill rotWithShape="1">
            <a:gsLst>
              <a:gs pos="0">
                <a:srgbClr val="AA4400"/>
              </a:gs>
              <a:gs pos="100000">
                <a:srgbClr val="FF6600"/>
              </a:gs>
            </a:gsLst>
            <a:lin ang="5400000" scaled="1"/>
            <a:tileRect/>
          </a:gradFill>
          <a:ln w="9525" cap="flat" cmpd="sng">
            <a:solidFill>
              <a:schemeClr val="hlink"/>
            </a:solidFill>
            <a:prstDash val="solid"/>
            <a:miter/>
            <a:headEnd type="none" w="med" len="med"/>
            <a:tailEnd type="none" w="med" len="med"/>
          </a:ln>
        </p:spPr>
        <p:txBody>
          <a:bodyPr wrap="none" anchor="ctr"/>
          <a:p>
            <a:endParaRPr lang="zh-CN" altLang="en-US" dirty="0">
              <a:latin typeface="Calibri" panose="020F0502020204030204" charset="0"/>
            </a:endParaRPr>
          </a:p>
        </p:txBody>
      </p:sp>
      <p:sp>
        <p:nvSpPr>
          <p:cNvPr id="2" name="TextBox 8"/>
          <p:cNvSpPr txBox="1"/>
          <p:nvPr/>
        </p:nvSpPr>
        <p:spPr>
          <a:xfrm>
            <a:off x="535995" y="329729"/>
            <a:ext cx="8136904" cy="553085"/>
          </a:xfrm>
          <a:prstGeom prst="rect">
            <a:avLst/>
          </a:prstGeom>
          <a:noFill/>
        </p:spPr>
        <p:txBody>
          <a:bodyPr wrap="square" rtlCol="0">
            <a:spAutoFit/>
          </a:bodyPr>
          <a:p>
            <a:pPr algn="l"/>
            <a:r>
              <a:rPr lang="zh-CN" altLang="en-US" sz="3000" b="1" dirty="0" smtClean="0"/>
              <a:t>封闭抗体与淋巴细胞免疫治疗</a:t>
            </a:r>
            <a:endParaRPr lang="en-US" altLang="zh-CN" sz="3000" b="1" dirty="0" smtClean="0"/>
          </a:p>
        </p:txBody>
      </p:sp>
      <p:sp>
        <p:nvSpPr>
          <p:cNvPr id="3" name="灯片编号占位符 2"/>
          <p:cNvSpPr>
            <a:spLocks noGrp="1"/>
          </p:cNvSpPr>
          <p:nvPr>
            <p:ph type="sldNum" sz="quarter" idx="12"/>
          </p:nvPr>
        </p:nvSpPr>
        <p:spPr/>
        <p:txBody>
          <a:bodyPr/>
          <a:p>
            <a:fld id="{0C913308-F349-4B6D-A68A-DD1791B4A57B}" type="slidenum">
              <a:rPr lang="zh-CN" altLang="en-US" smtClean="0"/>
            </a:fld>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02" name="Picture 2" descr="8"/>
          <p:cNvPicPr>
            <a:picLocks noChangeAspect="1"/>
          </p:cNvPicPr>
          <p:nvPr/>
        </p:nvPicPr>
        <p:blipFill>
          <a:blip r:embed="rId1"/>
          <a:stretch>
            <a:fillRect/>
          </a:stretch>
        </p:blipFill>
        <p:spPr>
          <a:xfrm>
            <a:off x="228600" y="1600200"/>
            <a:ext cx="8763000" cy="3732213"/>
          </a:xfrm>
          <a:prstGeom prst="rect">
            <a:avLst/>
          </a:prstGeom>
          <a:noFill/>
          <a:ln w="9525">
            <a:noFill/>
          </a:ln>
        </p:spPr>
      </p:pic>
      <p:sp>
        <p:nvSpPr>
          <p:cNvPr id="9" name="TextBox 8"/>
          <p:cNvSpPr txBox="1"/>
          <p:nvPr/>
        </p:nvSpPr>
        <p:spPr>
          <a:xfrm>
            <a:off x="535995" y="329729"/>
            <a:ext cx="8136904" cy="553085"/>
          </a:xfrm>
          <a:prstGeom prst="rect">
            <a:avLst/>
          </a:prstGeom>
          <a:noFill/>
        </p:spPr>
        <p:txBody>
          <a:bodyPr wrap="square" rtlCol="0">
            <a:spAutoFit/>
          </a:bodyPr>
          <a:p>
            <a:pPr algn="l"/>
            <a:r>
              <a:rPr lang="zh-CN" altLang="en-US" sz="3000" b="1" dirty="0" smtClean="0"/>
              <a:t>封闭抗体与淋巴细胞免疫治疗</a:t>
            </a:r>
            <a:endParaRPr lang="en-US" altLang="zh-CN" sz="3000" b="1" dirty="0" smtClean="0"/>
          </a:p>
        </p:txBody>
      </p:sp>
      <p:sp>
        <p:nvSpPr>
          <p:cNvPr id="2" name="灯片编号占位符 1"/>
          <p:cNvSpPr>
            <a:spLocks noGrp="1"/>
          </p:cNvSpPr>
          <p:nvPr>
            <p:ph type="sldNum" sz="quarter" idx="12"/>
          </p:nvPr>
        </p:nvSpPr>
        <p:spPr/>
        <p:txBody>
          <a:bodyPr/>
          <a:p>
            <a:fld id="{0C913308-F349-4B6D-A68A-DD1791B4A57B}" type="slidenum">
              <a:rPr lang="zh-CN" altLang="en-US" smtClean="0"/>
            </a:fld>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0C913308-F349-4B6D-A68A-DD1791B4A57B}" type="slidenum">
              <a:rPr lang="zh-CN" altLang="en-US" smtClean="0"/>
            </a:fld>
            <a:endParaRPr lang="zh-CN" altLang="en-US" dirty="0"/>
          </a:p>
        </p:txBody>
      </p:sp>
      <p:grpSp>
        <p:nvGrpSpPr>
          <p:cNvPr id="52226" name="Group 4"/>
          <p:cNvGrpSpPr/>
          <p:nvPr/>
        </p:nvGrpSpPr>
        <p:grpSpPr>
          <a:xfrm>
            <a:off x="381000" y="1922780"/>
            <a:ext cx="8153400" cy="2438400"/>
            <a:chOff x="240" y="1776"/>
            <a:chExt cx="5280" cy="1512"/>
          </a:xfrm>
        </p:grpSpPr>
        <p:pic>
          <p:nvPicPr>
            <p:cNvPr id="52230" name="Picture 5"/>
            <p:cNvPicPr>
              <a:picLocks noChangeAspect="1"/>
            </p:cNvPicPr>
            <p:nvPr/>
          </p:nvPicPr>
          <p:blipFill>
            <a:blip r:embed="rId1"/>
            <a:stretch>
              <a:fillRect/>
            </a:stretch>
          </p:blipFill>
          <p:spPr>
            <a:xfrm>
              <a:off x="240" y="1776"/>
              <a:ext cx="5280" cy="1512"/>
            </a:xfrm>
            <a:prstGeom prst="rect">
              <a:avLst/>
            </a:prstGeom>
            <a:noFill/>
            <a:ln w="9525">
              <a:noFill/>
            </a:ln>
          </p:spPr>
        </p:pic>
        <p:sp>
          <p:nvSpPr>
            <p:cNvPr id="52231" name="Oval 6"/>
            <p:cNvSpPr/>
            <p:nvPr/>
          </p:nvSpPr>
          <p:spPr>
            <a:xfrm>
              <a:off x="4656" y="2512"/>
              <a:ext cx="528" cy="192"/>
            </a:xfrm>
            <a:prstGeom prst="ellipse">
              <a:avLst/>
            </a:prstGeom>
            <a:noFill/>
            <a:ln w="25400" cap="flat" cmpd="sng">
              <a:solidFill>
                <a:schemeClr val="hlink"/>
              </a:solidFill>
              <a:prstDash val="solid"/>
              <a:headEnd type="none" w="med" len="med"/>
              <a:tailEnd type="none" w="med" len="med"/>
            </a:ln>
          </p:spPr>
          <p:txBody>
            <a:bodyPr wrap="none" anchor="ctr"/>
            <a:p>
              <a:endParaRPr lang="zh-CN" altLang="zh-CN" sz="2400" dirty="0">
                <a:latin typeface="Calibri" panose="020F0502020204030204" charset="0"/>
              </a:endParaRPr>
            </a:p>
          </p:txBody>
        </p:sp>
        <p:sp>
          <p:nvSpPr>
            <p:cNvPr id="52232" name="Oval 7"/>
            <p:cNvSpPr/>
            <p:nvPr/>
          </p:nvSpPr>
          <p:spPr>
            <a:xfrm>
              <a:off x="4656" y="2688"/>
              <a:ext cx="528" cy="192"/>
            </a:xfrm>
            <a:prstGeom prst="ellipse">
              <a:avLst/>
            </a:prstGeom>
            <a:noFill/>
            <a:ln w="25400" cap="flat" cmpd="sng">
              <a:solidFill>
                <a:schemeClr val="hlink"/>
              </a:solidFill>
              <a:prstDash val="solid"/>
              <a:headEnd type="none" w="med" len="med"/>
              <a:tailEnd type="none" w="med" len="med"/>
            </a:ln>
          </p:spPr>
          <p:txBody>
            <a:bodyPr wrap="none" anchor="ctr"/>
            <a:p>
              <a:endParaRPr lang="zh-CN" altLang="zh-CN" sz="2400" dirty="0">
                <a:latin typeface="Calibri" panose="020F0502020204030204" charset="0"/>
              </a:endParaRPr>
            </a:p>
          </p:txBody>
        </p:sp>
      </p:grpSp>
      <p:sp>
        <p:nvSpPr>
          <p:cNvPr id="52227" name="AutoShape 3"/>
          <p:cNvSpPr/>
          <p:nvPr/>
        </p:nvSpPr>
        <p:spPr>
          <a:xfrm>
            <a:off x="381000" y="5083175"/>
            <a:ext cx="8305800" cy="838200"/>
          </a:xfrm>
          <a:prstGeom prst="roundRect">
            <a:avLst>
              <a:gd name="adj" fmla="val 16667"/>
            </a:avLst>
          </a:prstGeom>
          <a:noFill/>
          <a:ln w="38100" cap="flat" cmpd="sng">
            <a:solidFill>
              <a:srgbClr val="99CCFF"/>
            </a:solidFill>
            <a:prstDash val="solid"/>
            <a:headEnd type="none" w="med" len="med"/>
            <a:tailEnd type="none" w="med" len="med"/>
          </a:ln>
        </p:spPr>
        <p:txBody>
          <a:bodyPr wrap="none" anchor="ctr"/>
          <a:p>
            <a:pPr algn="ctr" eaLnBrk="0" hangingPunct="0"/>
            <a:endParaRPr lang="zh-CN" altLang="zh-CN" sz="1600" b="0" dirty="0">
              <a:latin typeface="Verdana" panose="020B0604030504040204" pitchFamily="34" charset="0"/>
              <a:ea typeface="宋体" panose="02010600030101010101" pitchFamily="2" charset="-122"/>
            </a:endParaRPr>
          </a:p>
        </p:txBody>
      </p:sp>
      <p:sp>
        <p:nvSpPr>
          <p:cNvPr id="52228" name="Text Box 8"/>
          <p:cNvSpPr txBox="1"/>
          <p:nvPr/>
        </p:nvSpPr>
        <p:spPr>
          <a:xfrm>
            <a:off x="1676400" y="5159375"/>
            <a:ext cx="7467600" cy="457200"/>
          </a:xfrm>
          <a:prstGeom prst="rect">
            <a:avLst/>
          </a:prstGeom>
          <a:noFill/>
          <a:ln w="9525">
            <a:noFill/>
          </a:ln>
        </p:spPr>
        <p:txBody>
          <a:bodyPr/>
          <a:p>
            <a:pPr algn="just">
              <a:lnSpc>
                <a:spcPct val="150000"/>
              </a:lnSpc>
              <a:spcBef>
                <a:spcPct val="50000"/>
              </a:spcBef>
              <a:spcAft>
                <a:spcPct val="31000"/>
              </a:spcAft>
              <a:buClr>
                <a:schemeClr val="hlink"/>
              </a:buClr>
              <a:buFont typeface="Wingdings" panose="05000000000000000000" pitchFamily="2" charset="2"/>
            </a:pPr>
            <a:r>
              <a:rPr lang="zh-CN" altLang="en-US" sz="1800" dirty="0">
                <a:solidFill>
                  <a:srgbClr val="FF0000"/>
                </a:solidFill>
                <a:latin typeface="Times New Roman" panose="02020603050405020304" pitchFamily="18" charset="0"/>
                <a:ea typeface="宋体" panose="02010600030101010101" pitchFamily="2" charset="-122"/>
              </a:rPr>
              <a:t>经过淋巴细胞注射后，抗丈夫淋巴细胞抗体显著升高。</a:t>
            </a:r>
            <a:endParaRPr lang="zh-CN" altLang="en-US" sz="1800" dirty="0">
              <a:solidFill>
                <a:srgbClr val="FF0000"/>
              </a:solidFill>
              <a:latin typeface="Times New Roman" panose="02020603050405020304" pitchFamily="18" charset="0"/>
              <a:ea typeface="宋体" panose="02010600030101010101" pitchFamily="2" charset="-122"/>
            </a:endParaRPr>
          </a:p>
        </p:txBody>
      </p:sp>
      <p:sp>
        <p:nvSpPr>
          <p:cNvPr id="9" name="TextBox 8"/>
          <p:cNvSpPr txBox="1"/>
          <p:nvPr/>
        </p:nvSpPr>
        <p:spPr>
          <a:xfrm>
            <a:off x="535995" y="329729"/>
            <a:ext cx="8136904" cy="553085"/>
          </a:xfrm>
          <a:prstGeom prst="rect">
            <a:avLst/>
          </a:prstGeom>
          <a:noFill/>
        </p:spPr>
        <p:txBody>
          <a:bodyPr wrap="square" rtlCol="0">
            <a:spAutoFit/>
          </a:bodyPr>
          <a:p>
            <a:pPr algn="l"/>
            <a:r>
              <a:rPr lang="zh-CN" altLang="en-US" sz="3000" b="1" dirty="0" smtClean="0"/>
              <a:t>封闭抗体与淋巴细胞免疫治疗</a:t>
            </a:r>
            <a:endParaRPr lang="en-US" altLang="zh-CN" sz="3000" b="1" dirty="0"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0C913308-F349-4B6D-A68A-DD1791B4A57B}" type="slidenum">
              <a:rPr lang="zh-CN" altLang="en-US" smtClean="0"/>
            </a:fld>
            <a:endParaRPr lang="zh-CN" altLang="en-US" dirty="0"/>
          </a:p>
        </p:txBody>
      </p:sp>
      <p:sp>
        <p:nvSpPr>
          <p:cNvPr id="10" name="矩形 9"/>
          <p:cNvSpPr/>
          <p:nvPr/>
        </p:nvSpPr>
        <p:spPr>
          <a:xfrm>
            <a:off x="258762" y="1224282"/>
            <a:ext cx="8569325" cy="594396"/>
          </a:xfrm>
          <a:prstGeom prst="rect">
            <a:avLst/>
          </a:prstGeom>
          <a:gradFill flip="none" rotWithShape="1">
            <a:gsLst>
              <a:gs pos="0">
                <a:srgbClr val="009BD2">
                  <a:shade val="30000"/>
                  <a:satMod val="115000"/>
                </a:srgbClr>
              </a:gs>
              <a:gs pos="50000">
                <a:srgbClr val="009BD2">
                  <a:shade val="67500"/>
                  <a:satMod val="115000"/>
                </a:srgbClr>
              </a:gs>
              <a:gs pos="100000">
                <a:srgbClr val="009BD2">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8" name="矩形 7"/>
          <p:cNvSpPr/>
          <p:nvPr/>
        </p:nvSpPr>
        <p:spPr>
          <a:xfrm>
            <a:off x="521839" y="1321425"/>
            <a:ext cx="8224045" cy="400110"/>
          </a:xfrm>
          <a:prstGeom prst="rect">
            <a:avLst/>
          </a:prstGeom>
        </p:spPr>
        <p:txBody>
          <a:bodyPr wrap="square">
            <a:spAutoFit/>
          </a:bodyPr>
          <a:lstStyle/>
          <a:p>
            <a:pPr>
              <a:defRPr/>
            </a:pPr>
            <a:r>
              <a:rPr lang="zh-CN" altLang="en-US" sz="20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第三方淋巴细胞治疗可诱导</a:t>
            </a:r>
            <a:r>
              <a:rPr lang="en-US" altLang="zh-CN" sz="20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APLA</a:t>
            </a:r>
            <a:r>
              <a:rPr lang="zh-CN" altLang="en-US" sz="20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产生</a:t>
            </a:r>
            <a:r>
              <a:rPr lang="zh-CN" altLang="en-US" sz="20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，但效果劣于丈夫淋巴细胞治疗</a:t>
            </a:r>
            <a:endParaRPr lang="zh-CN" altLang="en-US" sz="20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9941" name="矩形 4"/>
          <p:cNvSpPr>
            <a:spLocks noChangeArrowheads="1"/>
          </p:cNvSpPr>
          <p:nvPr/>
        </p:nvSpPr>
        <p:spPr bwMode="auto">
          <a:xfrm>
            <a:off x="427160" y="6114712"/>
            <a:ext cx="82325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dirty="0">
                <a:latin typeface="Times New Roman" panose="02020603050405020304" pitchFamily="18" charset="0"/>
                <a:ea typeface="宋体" panose="02010600030101010101" pitchFamily="2" charset="-122"/>
                <a:cs typeface="Times New Roman" panose="02020603050405020304" pitchFamily="18" charset="0"/>
              </a:rPr>
              <a:t>* , </a:t>
            </a:r>
            <a:r>
              <a:rPr lang="zh-CN" altLang="en-US" sz="1600" dirty="0">
                <a:latin typeface="Times New Roman" panose="02020603050405020304" pitchFamily="18" charset="0"/>
                <a:ea typeface="宋体" panose="02010600030101010101" pitchFamily="2" charset="-122"/>
                <a:cs typeface="Times New Roman" panose="02020603050405020304" pitchFamily="18" charset="0"/>
              </a:rPr>
              <a:t>丈夫与第三方淋巴细胞治疗后，抗丈夫淋巴细胞抗体</a:t>
            </a:r>
            <a:r>
              <a:rPr lang="en-US" altLang="zh-CN" sz="1600" dirty="0">
                <a:latin typeface="Times New Roman" panose="02020603050405020304" pitchFamily="18" charset="0"/>
                <a:ea typeface="宋体" panose="02010600030101010101" pitchFamily="2" charset="-122"/>
                <a:cs typeface="Times New Roman" panose="02020603050405020304" pitchFamily="18" charset="0"/>
              </a:rPr>
              <a:t>(APLA)</a:t>
            </a:r>
            <a:r>
              <a:rPr lang="zh-CN" altLang="en-US" sz="1600" dirty="0">
                <a:latin typeface="Times New Roman" panose="02020603050405020304" pitchFamily="18" charset="0"/>
                <a:ea typeface="宋体" panose="02010600030101010101" pitchFamily="2" charset="-122"/>
                <a:cs typeface="Times New Roman" panose="02020603050405020304" pitchFamily="18" charset="0"/>
              </a:rPr>
              <a:t>比较，</a:t>
            </a:r>
            <a:r>
              <a:rPr lang="en-US" altLang="zh-CN" sz="1600" i="1" dirty="0">
                <a:latin typeface="Times New Roman" panose="02020603050405020304" pitchFamily="18" charset="0"/>
                <a:ea typeface="宋体" panose="02010600030101010101" pitchFamily="2" charset="-122"/>
                <a:cs typeface="Times New Roman" panose="02020603050405020304" pitchFamily="18" charset="0"/>
              </a:rPr>
              <a:t>P</a:t>
            </a:r>
            <a:r>
              <a:rPr lang="en-US" altLang="zh-CN" sz="1600" dirty="0">
                <a:latin typeface="Times New Roman" panose="02020603050405020304" pitchFamily="18" charset="0"/>
                <a:ea typeface="宋体" panose="02010600030101010101" pitchFamily="2" charset="-122"/>
                <a:cs typeface="Times New Roman" panose="02020603050405020304" pitchFamily="18" charset="0"/>
              </a:rPr>
              <a:t> &lt; </a:t>
            </a:r>
            <a:r>
              <a:rPr lang="en-US" altLang="zh-CN" sz="1600" dirty="0" smtClean="0">
                <a:latin typeface="Times New Roman" panose="02020603050405020304" pitchFamily="18" charset="0"/>
                <a:ea typeface="宋体" panose="02010600030101010101" pitchFamily="2" charset="-122"/>
                <a:cs typeface="Times New Roman" panose="02020603050405020304" pitchFamily="18" charset="0"/>
              </a:rPr>
              <a:t>0.05</a:t>
            </a:r>
            <a:endParaRPr lang="en-US" altLang="zh-CN" sz="16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39942" name="组合 15"/>
          <p:cNvGrpSpPr/>
          <p:nvPr/>
        </p:nvGrpSpPr>
        <p:grpSpPr bwMode="auto">
          <a:xfrm>
            <a:off x="2445617" y="1896745"/>
            <a:ext cx="4344121" cy="3819461"/>
            <a:chOff x="300899" y="620688"/>
            <a:chExt cx="4344396" cy="3818848"/>
          </a:xfrm>
        </p:grpSpPr>
        <p:pic>
          <p:nvPicPr>
            <p:cNvPr id="39943" name="Picture 9"/>
            <p:cNvPicPr>
              <a:picLocks noChangeAspect="1" noChangeArrowheads="1"/>
            </p:cNvPicPr>
            <p:nvPr/>
          </p:nvPicPr>
          <p:blipFill>
            <a:blip r:embed="rId1">
              <a:extLst>
                <a:ext uri="{28A0092B-C50C-407E-A947-70E740481C1C}">
                  <a14:useLocalDpi xmlns:a14="http://schemas.microsoft.com/office/drawing/2010/main" val="0"/>
                </a:ext>
              </a:extLst>
            </a:blip>
            <a:srcRect l="2843" r="50000"/>
            <a:stretch>
              <a:fillRect/>
            </a:stretch>
          </p:blipFill>
          <p:spPr bwMode="auto">
            <a:xfrm>
              <a:off x="333271" y="620688"/>
              <a:ext cx="4312024" cy="33273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9944" name="TextBox 12"/>
            <p:cNvSpPr txBox="1">
              <a:spLocks noChangeArrowheads="1"/>
            </p:cNvSpPr>
            <p:nvPr/>
          </p:nvSpPr>
          <p:spPr bwMode="auto">
            <a:xfrm>
              <a:off x="300899" y="4039490"/>
              <a:ext cx="4314274" cy="400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latin typeface="Times New Roman" panose="02020603050405020304" pitchFamily="18" charset="0"/>
                  <a:ea typeface="宋体" panose="02010600030101010101" pitchFamily="2" charset="-122"/>
                  <a:cs typeface="Times New Roman" panose="02020603050405020304" pitchFamily="18" charset="0"/>
                </a:rPr>
                <a:t>丈夫和第三方淋巴细胞治疗组间比较</a:t>
              </a:r>
              <a:endParaRPr lang="zh-CN" altLang="en-US" sz="2000" b="1" dirty="0">
                <a:latin typeface="Times New Roman" panose="02020603050405020304" pitchFamily="18" charset="0"/>
                <a:ea typeface="宋体" panose="02010600030101010101" pitchFamily="2" charset="-122"/>
                <a:cs typeface="Times New Roman" panose="02020603050405020304" pitchFamily="18" charset="0"/>
              </a:endParaRPr>
            </a:p>
          </p:txBody>
        </p:sp>
      </p:grpSp>
      <p:sp>
        <p:nvSpPr>
          <p:cNvPr id="2" name="TextBox 8"/>
          <p:cNvSpPr txBox="1"/>
          <p:nvPr/>
        </p:nvSpPr>
        <p:spPr>
          <a:xfrm>
            <a:off x="535995" y="329729"/>
            <a:ext cx="8136904" cy="553085"/>
          </a:xfrm>
          <a:prstGeom prst="rect">
            <a:avLst/>
          </a:prstGeom>
          <a:noFill/>
        </p:spPr>
        <p:txBody>
          <a:bodyPr wrap="square" rtlCol="0">
            <a:spAutoFit/>
          </a:bodyPr>
          <a:p>
            <a:pPr algn="l"/>
            <a:r>
              <a:rPr lang="zh-CN" altLang="en-US" sz="3000" b="1" dirty="0" smtClean="0"/>
              <a:t>封闭抗体与淋巴细胞免疫治疗</a:t>
            </a:r>
            <a:endParaRPr lang="en-US" altLang="zh-CN" sz="3000" b="1" dirty="0" smtClean="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0C913308-F349-4B6D-A68A-DD1791B4A57B}" type="slidenum">
              <a:rPr lang="zh-CN" altLang="en-US" smtClean="0"/>
            </a:fld>
            <a:endParaRPr lang="zh-CN" altLang="en-US" dirty="0"/>
          </a:p>
        </p:txBody>
      </p:sp>
      <p:sp>
        <p:nvSpPr>
          <p:cNvPr id="5" name="TextBox 4"/>
          <p:cNvSpPr txBox="1"/>
          <p:nvPr/>
        </p:nvSpPr>
        <p:spPr>
          <a:xfrm>
            <a:off x="1009333" y="2545556"/>
            <a:ext cx="7124065" cy="583565"/>
          </a:xfrm>
          <a:prstGeom prst="rect">
            <a:avLst/>
          </a:prstGeom>
          <a:noFill/>
        </p:spPr>
        <p:txBody>
          <a:bodyPr wrap="none" rtlCol="0">
            <a:spAutoFit/>
          </a:bodyPr>
          <a:p>
            <a:pPr algn="ctr"/>
            <a:r>
              <a:rPr lang="zh-CN" altLang="en-US" sz="3200" b="1" dirty="0" smtClean="0">
                <a:solidFill>
                  <a:srgbClr val="0070C0"/>
                </a:solidFill>
                <a:latin typeface="黑体" panose="02010600030101010101" pitchFamily="49" charset="-122"/>
                <a:ea typeface="黑体" panose="02010600030101010101" pitchFamily="49" charset="-122"/>
              </a:rPr>
              <a:t>淋巴细胞治疗复发性流产真的有效吗？</a:t>
            </a:r>
            <a:endParaRPr lang="zh-CN" altLang="en-US" sz="3200" b="1" dirty="0">
              <a:solidFill>
                <a:srgbClr val="0070C0"/>
              </a:solidFill>
              <a:latin typeface="黑体" panose="02010600030101010101" pitchFamily="49" charset="-122"/>
              <a:ea typeface="黑体" panose="02010600030101010101" pitchFamily="49" charset="-122"/>
            </a:endParaRPr>
          </a:p>
        </p:txBody>
      </p:sp>
      <p:sp>
        <p:nvSpPr>
          <p:cNvPr id="2" name="矩形 1"/>
          <p:cNvSpPr/>
          <p:nvPr/>
        </p:nvSpPr>
        <p:spPr>
          <a:xfrm>
            <a:off x="-38735" y="908685"/>
            <a:ext cx="7779385" cy="50419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0C913308-F349-4B6D-A68A-DD1791B4A57B}" type="slidenum">
              <a:rPr lang="zh-CN" altLang="en-US" smtClean="0"/>
            </a:fld>
            <a:endParaRPr lang="zh-CN" altLang="en-US" dirty="0"/>
          </a:p>
        </p:txBody>
      </p:sp>
      <p:pic>
        <p:nvPicPr>
          <p:cNvPr id="5" name="内容占位符 4"/>
          <p:cNvPicPr>
            <a:picLocks noChangeAspect="1"/>
          </p:cNvPicPr>
          <p:nvPr>
            <p:ph idx="1"/>
          </p:nvPr>
        </p:nvPicPr>
        <p:blipFill>
          <a:blip r:embed="rId1"/>
          <a:stretch>
            <a:fillRect/>
          </a:stretch>
        </p:blipFill>
        <p:spPr>
          <a:xfrm>
            <a:off x="616585" y="3536950"/>
            <a:ext cx="7910830" cy="2828290"/>
          </a:xfrm>
          <a:prstGeom prst="rect">
            <a:avLst/>
          </a:prstGeom>
        </p:spPr>
      </p:pic>
      <p:pic>
        <p:nvPicPr>
          <p:cNvPr id="6" name="图片 5"/>
          <p:cNvPicPr>
            <a:picLocks noChangeAspect="1"/>
          </p:cNvPicPr>
          <p:nvPr/>
        </p:nvPicPr>
        <p:blipFill>
          <a:blip r:embed="rId2"/>
          <a:stretch>
            <a:fillRect/>
          </a:stretch>
        </p:blipFill>
        <p:spPr>
          <a:xfrm>
            <a:off x="0" y="-8255"/>
            <a:ext cx="7524115" cy="2893695"/>
          </a:xfrm>
          <a:prstGeom prst="rect">
            <a:avLst/>
          </a:prstGeom>
        </p:spPr>
      </p:pic>
      <p:sp>
        <p:nvSpPr>
          <p:cNvPr id="7" name="TextBox 1"/>
          <p:cNvSpPr txBox="1"/>
          <p:nvPr/>
        </p:nvSpPr>
        <p:spPr>
          <a:xfrm>
            <a:off x="5979319" y="730418"/>
            <a:ext cx="1736373" cy="400110"/>
          </a:xfrm>
          <a:prstGeom prst="rect">
            <a:avLst/>
          </a:prstGeom>
          <a:noFill/>
        </p:spPr>
        <p:txBody>
          <a:bodyPr wrap="none" rtlCol="0">
            <a:spAutoFit/>
          </a:bodyPr>
          <a:p>
            <a:r>
              <a:rPr lang="zh-CN" altLang="en-US" sz="2000" b="1" dirty="0" smtClean="0">
                <a:solidFill>
                  <a:srgbClr val="C00000"/>
                </a:solidFill>
              </a:rPr>
              <a:t>阿根廷，</a:t>
            </a:r>
            <a:r>
              <a:rPr lang="en-US" altLang="zh-CN" sz="2000" b="1" dirty="0" smtClean="0">
                <a:solidFill>
                  <a:srgbClr val="C00000"/>
                </a:solidFill>
              </a:rPr>
              <a:t>2000</a:t>
            </a:r>
            <a:endParaRPr lang="zh-CN" altLang="en-US" sz="2000" b="1" dirty="0">
              <a:solidFill>
                <a:srgbClr val="C0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457200" y="115888"/>
            <a:ext cx="8229600" cy="1081087"/>
          </a:xfrm>
        </p:spPr>
        <p:txBody>
          <a:bodyPr/>
          <a:lstStyle/>
          <a:p>
            <a:pPr algn="ctr"/>
            <a:r>
              <a:rPr lang="zh-CN" altLang="en-US" sz="3600" dirty="0" smtClean="0">
                <a:solidFill>
                  <a:srgbClr val="0D0D0D"/>
                </a:solidFill>
                <a:latin typeface="Times New Roman" panose="02020603050405020304" pitchFamily="18" charset="0"/>
                <a:ea typeface="宋体" panose="02010600030101010101" pitchFamily="2" charset="-122"/>
              </a:rPr>
              <a:t>提纲</a:t>
            </a:r>
            <a:endParaRPr lang="zh-CN" altLang="en-US" sz="3600" dirty="0" smtClean="0">
              <a:solidFill>
                <a:srgbClr val="0D0D0D"/>
              </a:solidFill>
              <a:latin typeface="Times New Roman" panose="02020603050405020304" pitchFamily="18" charset="0"/>
              <a:ea typeface="宋体" panose="02010600030101010101" pitchFamily="2" charset="-122"/>
            </a:endParaRPr>
          </a:p>
        </p:txBody>
      </p:sp>
      <p:grpSp>
        <p:nvGrpSpPr>
          <p:cNvPr id="6148" name="组合 8"/>
          <p:cNvGrpSpPr/>
          <p:nvPr/>
        </p:nvGrpSpPr>
        <p:grpSpPr bwMode="auto">
          <a:xfrm>
            <a:off x="1551905" y="3068959"/>
            <a:ext cx="6013451" cy="769938"/>
            <a:chOff x="2267744" y="2204127"/>
            <a:chExt cx="4968552" cy="769935"/>
          </a:xfrm>
        </p:grpSpPr>
        <p:sp>
          <p:nvSpPr>
            <p:cNvPr id="4" name="圆角矩形 3"/>
            <p:cNvSpPr/>
            <p:nvPr/>
          </p:nvSpPr>
          <p:spPr bwMode="auto">
            <a:xfrm>
              <a:off x="2267744" y="2204127"/>
              <a:ext cx="4968552" cy="769935"/>
            </a:xfrm>
            <a:prstGeom prst="roundRect">
              <a:avLst/>
            </a:prstGeom>
            <a:gradFill flip="none" rotWithShape="1">
              <a:gsLst>
                <a:gs pos="0">
                  <a:srgbClr val="009BD2">
                    <a:shade val="30000"/>
                    <a:satMod val="115000"/>
                  </a:srgbClr>
                </a:gs>
                <a:gs pos="50000">
                  <a:srgbClr val="009BD2">
                    <a:shade val="67500"/>
                    <a:satMod val="115000"/>
                  </a:srgbClr>
                </a:gs>
                <a:gs pos="100000">
                  <a:srgbClr val="009BD2">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514350" indent="-514350">
                <a:lnSpc>
                  <a:spcPct val="150000"/>
                </a:lnSpc>
                <a:buFont typeface="+mj-lt"/>
                <a:buAutoNum type="arabicPeriod"/>
                <a:defRPr/>
              </a:pPr>
              <a:endParaRPr lang="zh-CN" altLang="en-US"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6156" name="矩形 4"/>
            <p:cNvSpPr>
              <a:spLocks noChangeArrowheads="1"/>
            </p:cNvSpPr>
            <p:nvPr/>
          </p:nvSpPr>
          <p:spPr bwMode="auto">
            <a:xfrm>
              <a:off x="2422816" y="2229057"/>
              <a:ext cx="4282259" cy="646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Georgia" panose="02040502050405020303" pitchFamily="18"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Georgia" panose="02040502050405020303" pitchFamily="18"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Georgia" panose="02040502050405020303" pitchFamily="18"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9pPr>
            </a:lstStyle>
            <a:p>
              <a:pPr>
                <a:lnSpc>
                  <a:spcPct val="150000"/>
                </a:lnSpc>
                <a:spcBef>
                  <a:spcPct val="0"/>
                </a:spcBef>
                <a:buNone/>
              </a:pPr>
              <a:r>
                <a:rPr lang="zh-CN" altLang="en-US" sz="2400" b="1" dirty="0">
                  <a:solidFill>
                    <a:schemeClr val="bg1"/>
                  </a:solidFill>
                  <a:latin typeface="Times New Roman" panose="02020603050405020304" pitchFamily="18" charset="0"/>
                  <a:cs typeface="Times New Roman" panose="02020603050405020304" pitchFamily="18" charset="0"/>
                </a:rPr>
                <a:t>二</a:t>
              </a:r>
              <a:r>
                <a:rPr lang="zh-CN" altLang="en-US" sz="2400" b="1" dirty="0" smtClean="0">
                  <a:solidFill>
                    <a:schemeClr val="bg1"/>
                  </a:solidFill>
                  <a:latin typeface="Times New Roman" panose="02020603050405020304" pitchFamily="18" charset="0"/>
                  <a:cs typeface="Times New Roman" panose="02020603050405020304" pitchFamily="18" charset="0"/>
                </a:rPr>
                <a:t>、</a:t>
              </a:r>
              <a:r>
                <a:rPr lang="en-US" altLang="zh-CN" sz="2400" b="1" dirty="0">
                  <a:solidFill>
                    <a:schemeClr val="bg1"/>
                  </a:solidFill>
                  <a:latin typeface="Times New Roman" panose="02020603050405020304" pitchFamily="18" charset="0"/>
                  <a:cs typeface="Times New Roman" panose="02020603050405020304" pitchFamily="18" charset="0"/>
                </a:rPr>
                <a:t>HLA</a:t>
              </a:r>
              <a:r>
                <a:rPr lang="zh-CN" altLang="en-US" sz="2400" b="1" dirty="0">
                  <a:solidFill>
                    <a:schemeClr val="bg1"/>
                  </a:solidFill>
                  <a:latin typeface="Times New Roman" panose="02020603050405020304" pitchFamily="18" charset="0"/>
                  <a:cs typeface="Times New Roman" panose="02020603050405020304" pitchFamily="18" charset="0"/>
                </a:rPr>
                <a:t>相容性</a:t>
              </a:r>
              <a:r>
                <a:rPr lang="zh-CN" altLang="en-US" sz="2400" b="1" dirty="0" smtClean="0">
                  <a:solidFill>
                    <a:schemeClr val="bg1"/>
                  </a:solidFill>
                  <a:latin typeface="Times New Roman" panose="02020603050405020304" pitchFamily="18" charset="0"/>
                  <a:cs typeface="Times New Roman" panose="02020603050405020304" pitchFamily="18" charset="0"/>
                </a:rPr>
                <a:t>与淋巴细胞免疫</a:t>
              </a:r>
              <a:r>
                <a:rPr lang="zh-CN" altLang="en-US" sz="2400" b="1" dirty="0">
                  <a:solidFill>
                    <a:schemeClr val="bg1"/>
                  </a:solidFill>
                  <a:latin typeface="Times New Roman" panose="02020603050405020304" pitchFamily="18" charset="0"/>
                  <a:cs typeface="Times New Roman" panose="02020603050405020304" pitchFamily="18" charset="0"/>
                </a:rPr>
                <a:t>治疗</a:t>
              </a:r>
              <a:endParaRPr lang="zh-CN" altLang="en-US" sz="2400" b="1" dirty="0">
                <a:solidFill>
                  <a:schemeClr val="bg1"/>
                </a:solidFill>
                <a:latin typeface="Times New Roman" panose="02020603050405020304" pitchFamily="18" charset="0"/>
                <a:cs typeface="Times New Roman" panose="02020603050405020304" pitchFamily="18" charset="0"/>
              </a:endParaRPr>
            </a:p>
          </p:txBody>
        </p:sp>
      </p:grpSp>
      <p:grpSp>
        <p:nvGrpSpPr>
          <p:cNvPr id="6149" name="组合 9"/>
          <p:cNvGrpSpPr/>
          <p:nvPr/>
        </p:nvGrpSpPr>
        <p:grpSpPr bwMode="auto">
          <a:xfrm>
            <a:off x="1551905" y="4196158"/>
            <a:ext cx="6013451" cy="769938"/>
            <a:chOff x="2267744" y="2204496"/>
            <a:chExt cx="4968552" cy="769935"/>
          </a:xfrm>
        </p:grpSpPr>
        <p:sp>
          <p:nvSpPr>
            <p:cNvPr id="11" name="圆角矩形 10"/>
            <p:cNvSpPr/>
            <p:nvPr/>
          </p:nvSpPr>
          <p:spPr bwMode="auto">
            <a:xfrm>
              <a:off x="2267744" y="2204496"/>
              <a:ext cx="4968552" cy="769935"/>
            </a:xfrm>
            <a:prstGeom prst="roundRect">
              <a:avLst/>
            </a:prstGeom>
            <a:gradFill flip="none" rotWithShape="1">
              <a:gsLst>
                <a:gs pos="0">
                  <a:srgbClr val="009BD2">
                    <a:shade val="30000"/>
                    <a:satMod val="115000"/>
                  </a:srgbClr>
                </a:gs>
                <a:gs pos="50000">
                  <a:srgbClr val="009BD2">
                    <a:shade val="67500"/>
                    <a:satMod val="115000"/>
                  </a:srgbClr>
                </a:gs>
                <a:gs pos="100000">
                  <a:srgbClr val="009BD2">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514350" indent="-514350">
                <a:lnSpc>
                  <a:spcPct val="150000"/>
                </a:lnSpc>
                <a:buFont typeface="+mj-lt"/>
                <a:buAutoNum type="arabicPeriod"/>
                <a:defRPr/>
              </a:pPr>
              <a:endParaRPr lang="zh-CN" altLang="en-US"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6154" name="矩形 11"/>
            <p:cNvSpPr>
              <a:spLocks noChangeArrowheads="1"/>
            </p:cNvSpPr>
            <p:nvPr/>
          </p:nvSpPr>
          <p:spPr bwMode="auto">
            <a:xfrm>
              <a:off x="2423879" y="2266299"/>
              <a:ext cx="4498147" cy="646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Georgia" panose="02040502050405020303" pitchFamily="18"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Georgia" panose="02040502050405020303" pitchFamily="18"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Georgia" panose="02040502050405020303" pitchFamily="18"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9pPr>
            </a:lstStyle>
            <a:p>
              <a:pPr>
                <a:lnSpc>
                  <a:spcPct val="150000"/>
                </a:lnSpc>
                <a:spcBef>
                  <a:spcPct val="0"/>
                </a:spcBef>
                <a:buFontTx/>
                <a:buNone/>
              </a:pPr>
              <a:r>
                <a:rPr lang="zh-CN" altLang="en-US" sz="2400" b="1" dirty="0" smtClean="0">
                  <a:solidFill>
                    <a:schemeClr val="bg1"/>
                  </a:solidFill>
                  <a:latin typeface="Times New Roman" panose="02020603050405020304" pitchFamily="18" charset="0"/>
                  <a:cs typeface="Times New Roman" panose="02020603050405020304" pitchFamily="18" charset="0"/>
                </a:rPr>
                <a:t>三、淋巴细胞免疫治疗后的免疫学变化</a:t>
              </a:r>
              <a:endParaRPr lang="zh-CN" altLang="en-US" sz="2400" b="1" dirty="0">
                <a:solidFill>
                  <a:schemeClr val="bg1"/>
                </a:solidFill>
                <a:latin typeface="Times New Roman" panose="02020603050405020304" pitchFamily="18" charset="0"/>
                <a:cs typeface="Times New Roman" panose="02020603050405020304" pitchFamily="18" charset="0"/>
              </a:endParaRPr>
            </a:p>
          </p:txBody>
        </p:sp>
      </p:grpSp>
      <p:grpSp>
        <p:nvGrpSpPr>
          <p:cNvPr id="6150" name="组合 12"/>
          <p:cNvGrpSpPr/>
          <p:nvPr/>
        </p:nvGrpSpPr>
        <p:grpSpPr bwMode="auto">
          <a:xfrm>
            <a:off x="1551905" y="5323358"/>
            <a:ext cx="6013451" cy="769938"/>
            <a:chOff x="2267744" y="2204867"/>
            <a:chExt cx="4968552" cy="769935"/>
          </a:xfrm>
        </p:grpSpPr>
        <p:sp>
          <p:nvSpPr>
            <p:cNvPr id="14" name="圆角矩形 13"/>
            <p:cNvSpPr/>
            <p:nvPr/>
          </p:nvSpPr>
          <p:spPr bwMode="auto">
            <a:xfrm>
              <a:off x="2267744" y="2204867"/>
              <a:ext cx="4968552" cy="769935"/>
            </a:xfrm>
            <a:prstGeom prst="roundRect">
              <a:avLst/>
            </a:prstGeom>
            <a:gradFill flip="none" rotWithShape="1">
              <a:gsLst>
                <a:gs pos="0">
                  <a:srgbClr val="009BD2">
                    <a:shade val="30000"/>
                    <a:satMod val="115000"/>
                  </a:srgbClr>
                </a:gs>
                <a:gs pos="50000">
                  <a:srgbClr val="009BD2">
                    <a:shade val="67500"/>
                    <a:satMod val="115000"/>
                  </a:srgbClr>
                </a:gs>
                <a:gs pos="100000">
                  <a:srgbClr val="009BD2">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514350" indent="-514350">
                <a:lnSpc>
                  <a:spcPct val="150000"/>
                </a:lnSpc>
                <a:buFont typeface="+mj-lt"/>
                <a:buAutoNum type="arabicPeriod"/>
                <a:defRPr/>
              </a:pPr>
              <a:endParaRPr lang="zh-CN" altLang="en-US"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6152" name="矩形 14"/>
            <p:cNvSpPr>
              <a:spLocks noChangeArrowheads="1"/>
            </p:cNvSpPr>
            <p:nvPr/>
          </p:nvSpPr>
          <p:spPr bwMode="auto">
            <a:xfrm>
              <a:off x="2442190" y="2267255"/>
              <a:ext cx="3944411" cy="645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Georgia" panose="02040502050405020303" pitchFamily="18"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Georgia" panose="02040502050405020303" pitchFamily="18"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Georgia" panose="02040502050405020303" pitchFamily="18"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9pPr>
            </a:lstStyle>
            <a:p>
              <a:pPr>
                <a:lnSpc>
                  <a:spcPct val="150000"/>
                </a:lnSpc>
                <a:spcBef>
                  <a:spcPct val="0"/>
                </a:spcBef>
                <a:buFontTx/>
                <a:buNone/>
              </a:pPr>
              <a:r>
                <a:rPr lang="zh-CN" altLang="en-US" sz="2400" b="1" dirty="0" smtClean="0">
                  <a:solidFill>
                    <a:schemeClr val="bg1"/>
                  </a:solidFill>
                  <a:latin typeface="Times New Roman" panose="02020603050405020304" pitchFamily="18" charset="0"/>
                  <a:cs typeface="Times New Roman" panose="02020603050405020304" pitchFamily="18" charset="0"/>
                </a:rPr>
                <a:t>四、关于淋巴细胞免疫治疗的思考</a:t>
              </a:r>
              <a:endParaRPr lang="en-US" altLang="zh-CN" sz="2400" b="1" dirty="0" smtClean="0">
                <a:solidFill>
                  <a:schemeClr val="bg1"/>
                </a:solidFill>
                <a:latin typeface="Times New Roman" panose="02020603050405020304" pitchFamily="18" charset="0"/>
                <a:cs typeface="Times New Roman" panose="02020603050405020304" pitchFamily="18" charset="0"/>
              </a:endParaRPr>
            </a:p>
          </p:txBody>
        </p:sp>
      </p:grpSp>
      <p:grpSp>
        <p:nvGrpSpPr>
          <p:cNvPr id="12" name="组合 8"/>
          <p:cNvGrpSpPr/>
          <p:nvPr/>
        </p:nvGrpSpPr>
        <p:grpSpPr bwMode="auto">
          <a:xfrm>
            <a:off x="1547664" y="1941756"/>
            <a:ext cx="6013452" cy="769938"/>
            <a:chOff x="2267744" y="2204127"/>
            <a:chExt cx="4968552" cy="769935"/>
          </a:xfrm>
        </p:grpSpPr>
        <p:sp>
          <p:nvSpPr>
            <p:cNvPr id="13" name="圆角矩形 12"/>
            <p:cNvSpPr/>
            <p:nvPr/>
          </p:nvSpPr>
          <p:spPr bwMode="auto">
            <a:xfrm>
              <a:off x="2267744" y="2204127"/>
              <a:ext cx="4968552" cy="769935"/>
            </a:xfrm>
            <a:prstGeom prst="roundRect">
              <a:avLst/>
            </a:prstGeom>
            <a:gradFill flip="none" rotWithShape="1">
              <a:gsLst>
                <a:gs pos="0">
                  <a:srgbClr val="009BD2">
                    <a:shade val="30000"/>
                    <a:satMod val="115000"/>
                  </a:srgbClr>
                </a:gs>
                <a:gs pos="50000">
                  <a:srgbClr val="009BD2">
                    <a:shade val="67500"/>
                    <a:satMod val="115000"/>
                  </a:srgbClr>
                </a:gs>
                <a:gs pos="100000">
                  <a:srgbClr val="009BD2">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514350" indent="-514350">
                <a:lnSpc>
                  <a:spcPct val="150000"/>
                </a:lnSpc>
                <a:buFont typeface="+mj-lt"/>
                <a:buAutoNum type="arabicPeriod"/>
                <a:defRPr/>
              </a:pPr>
              <a:endParaRPr lang="zh-CN" altLang="en-US"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5" name="矩形 4"/>
            <p:cNvSpPr>
              <a:spLocks noChangeArrowheads="1"/>
            </p:cNvSpPr>
            <p:nvPr/>
          </p:nvSpPr>
          <p:spPr bwMode="auto">
            <a:xfrm>
              <a:off x="2422816" y="2229642"/>
              <a:ext cx="3944410" cy="645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Georgia" panose="02040502050405020303" pitchFamily="18"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Georgia" panose="02040502050405020303" pitchFamily="18"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Georgia" panose="02040502050405020303" pitchFamily="18"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9pPr>
            </a:lstStyle>
            <a:p>
              <a:pPr>
                <a:lnSpc>
                  <a:spcPct val="150000"/>
                </a:lnSpc>
                <a:spcBef>
                  <a:spcPct val="0"/>
                </a:spcBef>
                <a:buNone/>
              </a:pPr>
              <a:r>
                <a:rPr lang="zh-CN" altLang="en-US" sz="2400" b="1" dirty="0" smtClean="0">
                  <a:solidFill>
                    <a:schemeClr val="bg1"/>
                  </a:solidFill>
                  <a:latin typeface="Times New Roman" panose="02020603050405020304" pitchFamily="18" charset="0"/>
                  <a:cs typeface="Times New Roman" panose="02020603050405020304" pitchFamily="18" charset="0"/>
                </a:rPr>
                <a:t>一、封闭抗体与淋巴细胞免疫治疗</a:t>
              </a:r>
              <a:endParaRPr lang="zh-CN" altLang="en-US" sz="2400" b="1" dirty="0">
                <a:solidFill>
                  <a:schemeClr val="bg1"/>
                </a:solidFill>
                <a:latin typeface="Times New Roman" panose="02020603050405020304" pitchFamily="18" charset="0"/>
                <a:cs typeface="Times New Roman" panose="02020603050405020304" pitchFamily="18" charset="0"/>
              </a:endParaRPr>
            </a:p>
          </p:txBody>
        </p:sp>
      </p:grpSp>
      <p:sp>
        <p:nvSpPr>
          <p:cNvPr id="2" name="灯片编号占位符 1"/>
          <p:cNvSpPr>
            <a:spLocks noGrp="1"/>
          </p:cNvSpPr>
          <p:nvPr>
            <p:ph type="sldNum" sz="quarter" idx="12"/>
          </p:nvPr>
        </p:nvSpPr>
        <p:spPr/>
        <p:txBody>
          <a:bodyPr/>
          <a:p>
            <a:fld id="{0C913308-F349-4B6D-A68A-DD1791B4A57B}"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196"/>
    </mc:Choice>
    <mc:Fallback>
      <p:transition spd="slow" advTm="196"/>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4" name="灯片编号占位符 3"/>
          <p:cNvSpPr>
            <a:spLocks noGrp="1"/>
          </p:cNvSpPr>
          <p:nvPr>
            <p:ph type="sldNum" sz="quarter" idx="12"/>
          </p:nvPr>
        </p:nvSpPr>
        <p:spPr/>
        <p:txBody>
          <a:bodyPr/>
          <a:p>
            <a:fld id="{0C913308-F349-4B6D-A68A-DD1791B4A57B}" type="slidenum">
              <a:rPr lang="zh-CN" altLang="en-US" smtClean="0"/>
            </a:fld>
            <a:endParaRPr lang="zh-CN" altLang="en-US" dirty="0"/>
          </a:p>
        </p:txBody>
      </p:sp>
      <p:pic>
        <p:nvPicPr>
          <p:cNvPr id="11" name="内容占位符 10"/>
          <p:cNvPicPr>
            <a:picLocks noChangeAspect="1"/>
          </p:cNvPicPr>
          <p:nvPr>
            <p:ph idx="1"/>
          </p:nvPr>
        </p:nvPicPr>
        <p:blipFill>
          <a:blip r:embed="rId1"/>
          <a:stretch>
            <a:fillRect/>
          </a:stretch>
        </p:blipFill>
        <p:spPr>
          <a:xfrm>
            <a:off x="-45085" y="-10795"/>
            <a:ext cx="8229600" cy="1962150"/>
          </a:xfrm>
          <a:prstGeom prst="rect">
            <a:avLst/>
          </a:prstGeom>
        </p:spPr>
      </p:pic>
      <p:pic>
        <p:nvPicPr>
          <p:cNvPr id="12" name="图片 11"/>
          <p:cNvPicPr>
            <a:picLocks noChangeAspect="1"/>
          </p:cNvPicPr>
          <p:nvPr/>
        </p:nvPicPr>
        <p:blipFill>
          <a:blip r:embed="rId2"/>
          <a:stretch>
            <a:fillRect/>
          </a:stretch>
        </p:blipFill>
        <p:spPr>
          <a:xfrm>
            <a:off x="471170" y="1470025"/>
            <a:ext cx="8201025" cy="5353050"/>
          </a:xfrm>
          <a:prstGeom prst="rect">
            <a:avLst/>
          </a:prstGeom>
        </p:spPr>
      </p:pic>
      <p:sp>
        <p:nvSpPr>
          <p:cNvPr id="13" name="TextBox 5"/>
          <p:cNvSpPr txBox="1"/>
          <p:nvPr/>
        </p:nvSpPr>
        <p:spPr>
          <a:xfrm>
            <a:off x="263158" y="2783458"/>
            <a:ext cx="1478290" cy="400110"/>
          </a:xfrm>
          <a:prstGeom prst="rect">
            <a:avLst/>
          </a:prstGeom>
          <a:noFill/>
        </p:spPr>
        <p:txBody>
          <a:bodyPr wrap="none" rtlCol="0">
            <a:spAutoFit/>
          </a:bodyPr>
          <a:p>
            <a:r>
              <a:rPr lang="zh-CN" altLang="en-US" sz="2000" b="1" dirty="0" smtClean="0">
                <a:solidFill>
                  <a:srgbClr val="C00000"/>
                </a:solidFill>
              </a:rPr>
              <a:t>印度，</a:t>
            </a:r>
            <a:r>
              <a:rPr lang="en-US" altLang="zh-CN" sz="2000" b="1" dirty="0" smtClean="0">
                <a:solidFill>
                  <a:srgbClr val="C00000"/>
                </a:solidFill>
              </a:rPr>
              <a:t>2004</a:t>
            </a:r>
            <a:endParaRPr lang="zh-CN" altLang="en-US" sz="2000" b="1" dirty="0">
              <a:solidFill>
                <a:srgbClr val="C00000"/>
              </a:solidFill>
            </a:endParaRPr>
          </a:p>
        </p:txBody>
      </p:sp>
      <p:sp>
        <p:nvSpPr>
          <p:cNvPr id="14" name="矩形 13"/>
          <p:cNvSpPr/>
          <p:nvPr/>
        </p:nvSpPr>
        <p:spPr>
          <a:xfrm>
            <a:off x="4211955" y="2493010"/>
            <a:ext cx="792480" cy="3816350"/>
          </a:xfrm>
          <a:prstGeom prst="rect">
            <a:avLst/>
          </a:prstGeom>
          <a:noFill/>
          <a:ln>
            <a:solidFill>
              <a:srgbClr val="FF000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35255" y="1762760"/>
            <a:ext cx="4552950" cy="5019675"/>
          </a:xfrm>
          <a:prstGeom prst="rect">
            <a:avLst/>
          </a:prstGeom>
        </p:spPr>
      </p:pic>
      <p:pic>
        <p:nvPicPr>
          <p:cNvPr id="3" name="图片 2"/>
          <p:cNvPicPr>
            <a:picLocks noChangeAspect="1"/>
          </p:cNvPicPr>
          <p:nvPr/>
        </p:nvPicPr>
        <p:blipFill>
          <a:blip r:embed="rId2"/>
          <a:stretch>
            <a:fillRect/>
          </a:stretch>
        </p:blipFill>
        <p:spPr>
          <a:xfrm>
            <a:off x="-34290" y="74295"/>
            <a:ext cx="8820150" cy="1352550"/>
          </a:xfrm>
          <a:prstGeom prst="rect">
            <a:avLst/>
          </a:prstGeom>
        </p:spPr>
      </p:pic>
      <p:sp>
        <p:nvSpPr>
          <p:cNvPr id="5" name="矩形 4"/>
          <p:cNvSpPr/>
          <p:nvPr/>
        </p:nvSpPr>
        <p:spPr>
          <a:xfrm>
            <a:off x="2988310" y="2781300"/>
            <a:ext cx="863600" cy="2519680"/>
          </a:xfrm>
          <a:prstGeom prst="rect">
            <a:avLst/>
          </a:prstGeom>
          <a:noFill/>
          <a:ln w="28575">
            <a:solidFill>
              <a:srgbClr val="FF0000"/>
            </a:solidFill>
          </a:ln>
          <a:extLst>
            <a:ext uri="{909E8E84-426E-40DD-AFC4-6F175D3DCCD1}">
              <a14:hiddenFill xmlns:a14="http://schemas.microsoft.com/office/drawing/2010/main">
                <a:solidFill>
                  <a:schemeClr val="lt1"/>
                </a:solidFill>
              </a14:hiddenFill>
            </a:ext>
          </a:extLst>
        </p:spPr>
        <p:style>
          <a:lnRef idx="2">
            <a:schemeClr val="accent5"/>
          </a:lnRef>
          <a:fillRef idx="1">
            <a:schemeClr val="lt1"/>
          </a:fillRef>
          <a:effectRef idx="0">
            <a:schemeClr val="accent5"/>
          </a:effectRef>
          <a:fontRef idx="minor">
            <a:schemeClr val="dk1"/>
          </a:fontRef>
        </p:style>
        <p:txBody>
          <a:bodyPr rtlCol="0" anchor="ctr"/>
          <a:p>
            <a:pPr algn="ctr"/>
            <a:endParaRPr lang="zh-CN" altLang="en-US"/>
          </a:p>
        </p:txBody>
      </p:sp>
      <p:sp>
        <p:nvSpPr>
          <p:cNvPr id="6" name="文本框 5"/>
          <p:cNvSpPr txBox="1"/>
          <p:nvPr/>
        </p:nvSpPr>
        <p:spPr>
          <a:xfrm>
            <a:off x="5046345" y="5860415"/>
            <a:ext cx="4075430" cy="922020"/>
          </a:xfrm>
          <a:prstGeom prst="rect">
            <a:avLst/>
          </a:prstGeom>
          <a:noFill/>
        </p:spPr>
        <p:txBody>
          <a:bodyPr wrap="square" rtlCol="0" anchor="t">
            <a:spAutoFit/>
          </a:bodyPr>
          <a:p>
            <a:r>
              <a:rPr lang="zh-CN" altLang="en-US"/>
              <a:t>Manoel Sarno</a:t>
            </a:r>
            <a:r>
              <a:rPr lang="en-US" altLang="zh-CN"/>
              <a:t>, et al. </a:t>
            </a:r>
            <a:r>
              <a:rPr lang="zh-CN" altLang="en-US"/>
              <a:t>European Journal of Obstetrics &amp; Gynecology and Reproductive Biology: X 3 (2019) 100036</a:t>
            </a:r>
            <a:endParaRPr lang="zh-CN" altLang="en-US"/>
          </a:p>
        </p:txBody>
      </p:sp>
      <p:sp>
        <p:nvSpPr>
          <p:cNvPr id="7" name="文本框 6"/>
          <p:cNvSpPr txBox="1"/>
          <p:nvPr/>
        </p:nvSpPr>
        <p:spPr>
          <a:xfrm>
            <a:off x="5046345" y="3044190"/>
            <a:ext cx="4097020" cy="1198880"/>
          </a:xfrm>
          <a:prstGeom prst="rect">
            <a:avLst/>
          </a:prstGeom>
          <a:noFill/>
        </p:spPr>
        <p:txBody>
          <a:bodyPr wrap="square" rtlCol="0">
            <a:spAutoFit/>
          </a:bodyPr>
          <a:p>
            <a:r>
              <a:rPr lang="zh-CN" altLang="zh-CN" sz="2400"/>
              <a:t>同种免疫 </a:t>
            </a:r>
            <a:r>
              <a:rPr lang="en-US" altLang="zh-CN" sz="2400" b="1">
                <a:gradFill>
                  <a:gsLst>
                    <a:gs pos="0">
                      <a:srgbClr val="14CD68"/>
                    </a:gs>
                    <a:gs pos="100000">
                      <a:srgbClr val="0B6E38"/>
                    </a:gs>
                  </a:gsLst>
                  <a:lin scaled="0"/>
                </a:gradFill>
              </a:rPr>
              <a:t>√</a:t>
            </a:r>
            <a:endParaRPr lang="zh-CN" altLang="zh-CN" sz="2400" b="1">
              <a:gradFill>
                <a:gsLst>
                  <a:gs pos="0">
                    <a:srgbClr val="14CD68"/>
                  </a:gs>
                  <a:gs pos="100000">
                    <a:srgbClr val="0B6E38"/>
                  </a:gs>
                </a:gsLst>
                <a:lin scaled="0"/>
              </a:gradFill>
            </a:endParaRPr>
          </a:p>
          <a:p>
            <a:r>
              <a:rPr lang="zh-CN" altLang="zh-CN" sz="2400"/>
              <a:t>血栓形成倾向</a:t>
            </a:r>
            <a:r>
              <a:rPr lang="en-US" altLang="zh-CN" sz="2400" b="1">
                <a:gradFill>
                  <a:gsLst>
                    <a:gs pos="0">
                      <a:srgbClr val="14CD68"/>
                    </a:gs>
                    <a:gs pos="100000">
                      <a:srgbClr val="0B6E38"/>
                    </a:gs>
                  </a:gsLst>
                  <a:lin scaled="0"/>
                </a:gradFill>
              </a:rPr>
              <a:t>√</a:t>
            </a:r>
            <a:endParaRPr lang="en-US" altLang="zh-CN" sz="2400" b="1"/>
          </a:p>
          <a:p>
            <a:r>
              <a:rPr lang="zh-CN" altLang="en-US" sz="2400"/>
              <a:t>自身抗体阳性（除</a:t>
            </a:r>
            <a:r>
              <a:rPr lang="en-US" altLang="zh-CN" sz="2400"/>
              <a:t>APS</a:t>
            </a:r>
            <a:r>
              <a:rPr lang="zh-CN" altLang="en-US" sz="2400"/>
              <a:t>）</a:t>
            </a:r>
            <a:r>
              <a:rPr lang="zh-CN" altLang="en-US" sz="2400" b="1">
                <a:solidFill>
                  <a:srgbClr val="FF0000"/>
                </a:solidFill>
              </a:rPr>
              <a:t>×</a:t>
            </a:r>
            <a:endParaRPr lang="zh-CN" altLang="en-US" sz="2400" b="1">
              <a:solidFill>
                <a:srgbClr val="FF0000"/>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619760" y="3260725"/>
            <a:ext cx="7904480" cy="3417570"/>
          </a:xfrm>
          <a:prstGeom prst="rect">
            <a:avLst/>
          </a:prstGeom>
        </p:spPr>
      </p:pic>
      <p:pic>
        <p:nvPicPr>
          <p:cNvPr id="2" name="图片 1"/>
          <p:cNvPicPr>
            <a:picLocks noChangeAspect="1"/>
          </p:cNvPicPr>
          <p:nvPr/>
        </p:nvPicPr>
        <p:blipFill>
          <a:blip r:embed="rId2"/>
          <a:stretch>
            <a:fillRect/>
          </a:stretch>
        </p:blipFill>
        <p:spPr>
          <a:xfrm>
            <a:off x="5080" y="50800"/>
            <a:ext cx="7597775" cy="3429000"/>
          </a:xfrm>
          <a:prstGeom prst="rect">
            <a:avLst/>
          </a:prstGeom>
        </p:spPr>
      </p:pic>
      <p:cxnSp>
        <p:nvCxnSpPr>
          <p:cNvPr id="4" name="直接连接符 3"/>
          <p:cNvCxnSpPr/>
          <p:nvPr/>
        </p:nvCxnSpPr>
        <p:spPr>
          <a:xfrm flipV="1">
            <a:off x="6946265" y="6237605"/>
            <a:ext cx="1370330" cy="2540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755650" y="6436360"/>
            <a:ext cx="7687945" cy="1651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83895" y="6669405"/>
            <a:ext cx="5128895" cy="889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418013" y="-26988"/>
            <a:ext cx="4748212" cy="68659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531" name="Picture 3"/>
          <p:cNvPicPr>
            <a:picLocks noChangeAspect="1" noChangeArrowheads="1"/>
          </p:cNvPicPr>
          <p:nvPr/>
        </p:nvPicPr>
        <p:blipFill>
          <a:blip r:embed="rId2">
            <a:extLst>
              <a:ext uri="{28A0092B-C50C-407E-A947-70E740481C1C}">
                <a14:useLocalDpi xmlns:a14="http://schemas.microsoft.com/office/drawing/2010/main" val="0"/>
              </a:ext>
            </a:extLst>
          </a:blip>
          <a:srcRect l="3987" r="11076"/>
          <a:stretch>
            <a:fillRect/>
          </a:stretch>
        </p:blipFill>
        <p:spPr bwMode="auto">
          <a:xfrm>
            <a:off x="107504" y="1412776"/>
            <a:ext cx="7531100" cy="284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611560" y="5013176"/>
            <a:ext cx="3312368" cy="829945"/>
          </a:xfrm>
          <a:prstGeom prst="rect">
            <a:avLst/>
          </a:prstGeom>
          <a:noFill/>
        </p:spPr>
        <p:txBody>
          <a:bodyPr wrap="square" rtlCol="0">
            <a:spAutoFit/>
          </a:bodyPr>
          <a:lstStyle/>
          <a:p>
            <a:r>
              <a:rPr lang="en-US" altLang="zh-CN" sz="2400" b="1" dirty="0" smtClean="0">
                <a:latin typeface="宋体" panose="02010600030101010101" pitchFamily="2" charset="-122"/>
              </a:rPr>
              <a:t>80</a:t>
            </a:r>
            <a:r>
              <a:rPr lang="zh-CN" altLang="en-US" sz="2400" b="1" dirty="0" smtClean="0">
                <a:latin typeface="宋体" panose="02010600030101010101" pitchFamily="2" charset="-122"/>
              </a:rPr>
              <a:t>年代末期由罗颂平教授等人引入中国</a:t>
            </a:r>
            <a:endParaRPr lang="zh-CN" altLang="en-US" sz="2400" b="1" dirty="0">
              <a:latin typeface="宋体" panose="02010600030101010101" pitchFamily="2" charset="-122"/>
            </a:endParaRPr>
          </a:p>
        </p:txBody>
      </p:sp>
    </p:spTree>
  </p:cSld>
  <p:clrMapOvr>
    <a:masterClrMapping/>
  </p:clrMapOvr>
  <p:transition spd="slow" advTm="77"/>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0C913308-F349-4B6D-A68A-DD1791B4A57B}" type="slidenum">
              <a:rPr lang="zh-CN" altLang="en-US" smtClean="0"/>
            </a:fld>
            <a:endParaRPr lang="zh-CN" altLang="en-US" dirty="0"/>
          </a:p>
        </p:txBody>
      </p:sp>
      <p:pic>
        <p:nvPicPr>
          <p:cNvPr id="23555"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780" y="-13414"/>
            <a:ext cx="9036050" cy="2492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467543" y="5877272"/>
            <a:ext cx="8603431" cy="595313"/>
          </a:xfrm>
          <a:prstGeom prst="rect">
            <a:avLst/>
          </a:prstGeom>
          <a:gradFill flip="none" rotWithShape="1">
            <a:gsLst>
              <a:gs pos="0">
                <a:srgbClr val="009BD2">
                  <a:shade val="30000"/>
                  <a:satMod val="115000"/>
                </a:srgbClr>
              </a:gs>
              <a:gs pos="50000">
                <a:srgbClr val="009BD2">
                  <a:shade val="67500"/>
                  <a:satMod val="115000"/>
                </a:srgbClr>
              </a:gs>
              <a:gs pos="100000">
                <a:srgbClr val="009BD2">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p>
        </p:txBody>
      </p:sp>
      <p:sp>
        <p:nvSpPr>
          <p:cNvPr id="6" name="TextBox 5"/>
          <p:cNvSpPr txBox="1"/>
          <p:nvPr/>
        </p:nvSpPr>
        <p:spPr>
          <a:xfrm>
            <a:off x="539552" y="5944096"/>
            <a:ext cx="8208912" cy="461665"/>
          </a:xfrm>
          <a:prstGeom prst="rect">
            <a:avLst/>
          </a:prstGeom>
          <a:noFill/>
        </p:spPr>
        <p:txBody>
          <a:bodyPr wrap="square">
            <a:spAutoFit/>
          </a:bodyPr>
          <a:p>
            <a:pPr algn="ctr">
              <a:defRPr/>
            </a:pPr>
            <a:r>
              <a:rPr lang="en-US" altLang="zh-CN" sz="2400" b="1" dirty="0" smtClean="0">
                <a:solidFill>
                  <a:schemeClr val="bg1"/>
                </a:solidFill>
                <a:latin typeface="宋体" panose="02010600030101010101" pitchFamily="2" charset="-122"/>
              </a:rPr>
              <a:t>90</a:t>
            </a:r>
            <a:r>
              <a:rPr lang="zh-CN" altLang="en-US" sz="2400" b="1" dirty="0" smtClean="0">
                <a:solidFill>
                  <a:schemeClr val="bg1"/>
                </a:solidFill>
                <a:latin typeface="宋体" panose="02010600030101010101" pitchFamily="2" charset="-122"/>
              </a:rPr>
              <a:t>年代后在国内各级医院妇产科得到普及</a:t>
            </a:r>
            <a:endParaRPr lang="zh-CN" altLang="en-US" sz="2800" b="1" dirty="0">
              <a:solidFill>
                <a:srgbClr val="FFFF00"/>
              </a:solidFill>
              <a:latin typeface="宋体" panose="02010600030101010101" pitchFamily="2" charset="-122"/>
            </a:endParaRPr>
          </a:p>
        </p:txBody>
      </p:sp>
      <p:pic>
        <p:nvPicPr>
          <p:cNvPr id="8"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7547" y="2708920"/>
            <a:ext cx="8964612" cy="3055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advTm="284"/>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编入教科书</a:t>
            </a:r>
            <a:endParaRPr lang="zh-CN" altLang="en-US" dirty="0"/>
          </a:p>
        </p:txBody>
      </p:sp>
      <p:sp>
        <p:nvSpPr>
          <p:cNvPr id="4" name="灯片编号占位符 3"/>
          <p:cNvSpPr>
            <a:spLocks noGrp="1"/>
          </p:cNvSpPr>
          <p:nvPr>
            <p:ph type="sldNum" sz="quarter" idx="429496729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57ABBDD7-CEED-4C96-B27F-3B2EE0AAA0AB}" type="slidenum">
              <a:rPr kumimoji="0" lang="zh-CN" altLang="en-US" sz="2000" b="1" i="0" u="none" strike="noStrike" kern="1200" cap="none" spc="0" normalizeH="0" baseline="0" noProof="0" smtClean="0">
                <a:ln>
                  <a:noFill/>
                </a:ln>
                <a:solidFill>
                  <a:srgbClr val="767171"/>
                </a:solidFill>
                <a:effectLst/>
                <a:uLnTx/>
                <a:uFillTx/>
                <a:latin typeface="Cambria" panose="02040503050406030204" pitchFamily="18" charset="0"/>
                <a:ea typeface="宋体" panose="02010600030101010101" pitchFamily="2" charset="-122"/>
                <a:cs typeface="+mn-cs"/>
              </a:rPr>
            </a:fld>
            <a:endParaRPr kumimoji="0" lang="zh-CN" altLang="en-US" sz="2000" b="1" i="0" u="none" strike="noStrike" kern="1200" cap="none" spc="0" normalizeH="0" baseline="0" noProof="0">
              <a:ln>
                <a:noFill/>
              </a:ln>
              <a:solidFill>
                <a:srgbClr val="767171"/>
              </a:solidFill>
              <a:effectLst/>
              <a:uLnTx/>
              <a:uFillTx/>
              <a:latin typeface="Cambria" panose="02040503050406030204" pitchFamily="18" charset="0"/>
              <a:ea typeface="宋体" panose="02010600030101010101" pitchFamily="2" charset="-122"/>
              <a:cs typeface="+mn-cs"/>
            </a:endParaRPr>
          </a:p>
        </p:txBody>
      </p:sp>
      <p:pic>
        <p:nvPicPr>
          <p:cNvPr id="6" name="图片 5"/>
          <p:cNvPicPr>
            <a:picLocks noChangeAspect="1"/>
          </p:cNvPicPr>
          <p:nvPr/>
        </p:nvPicPr>
        <p:blipFill>
          <a:blip r:embed="rId1"/>
          <a:stretch>
            <a:fillRect/>
          </a:stretch>
        </p:blipFill>
        <p:spPr>
          <a:xfrm>
            <a:off x="210026" y="2366742"/>
            <a:ext cx="6353077" cy="4153121"/>
          </a:xfrm>
          <a:prstGeom prst="rect">
            <a:avLst/>
          </a:prstGeom>
        </p:spPr>
      </p:pic>
      <p:pic>
        <p:nvPicPr>
          <p:cNvPr id="5" name="图片 4"/>
          <p:cNvPicPr>
            <a:picLocks noChangeAspect="1"/>
          </p:cNvPicPr>
          <p:nvPr/>
        </p:nvPicPr>
        <p:blipFill>
          <a:blip r:embed="rId2"/>
          <a:stretch>
            <a:fillRect/>
          </a:stretch>
        </p:blipFill>
        <p:spPr>
          <a:xfrm>
            <a:off x="628650" y="2199318"/>
            <a:ext cx="8271253" cy="2826884"/>
          </a:xfrm>
          <a:prstGeom prst="rect">
            <a:avLst/>
          </a:prstGeom>
          <a:ln>
            <a:solidFill>
              <a:srgbClr val="014993"/>
            </a:solidFill>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4532" y="260648"/>
            <a:ext cx="8413932" cy="684076"/>
          </a:xfrm>
          <a:prstGeom prst="rect">
            <a:avLst/>
          </a:prstGeom>
          <a:gradFill flip="none" rotWithShape="1">
            <a:gsLst>
              <a:gs pos="0">
                <a:srgbClr val="009BD2">
                  <a:shade val="30000"/>
                  <a:satMod val="115000"/>
                </a:srgbClr>
              </a:gs>
              <a:gs pos="50000">
                <a:srgbClr val="009BD2">
                  <a:shade val="67500"/>
                  <a:satMod val="115000"/>
                </a:srgbClr>
              </a:gs>
              <a:gs pos="100000">
                <a:srgbClr val="009BD2">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b="1" dirty="0" smtClean="0"/>
              <a:t>近十年中国</a:t>
            </a:r>
            <a:r>
              <a:rPr lang="zh-CN" altLang="en-US" sz="2400" b="1" dirty="0"/>
              <a:t>针对</a:t>
            </a:r>
            <a:r>
              <a:rPr lang="zh-CN" altLang="en-US" sz="2400" b="1" dirty="0" smtClean="0"/>
              <a:t>封闭抗体的免疫治疗方兴未艾</a:t>
            </a:r>
            <a:endParaRPr lang="zh-CN" altLang="en-US" sz="2400" b="1" dirty="0"/>
          </a:p>
        </p:txBody>
      </p:sp>
      <p:sp>
        <p:nvSpPr>
          <p:cNvPr id="2" name="TextBox 1"/>
          <p:cNvSpPr txBox="1"/>
          <p:nvPr/>
        </p:nvSpPr>
        <p:spPr>
          <a:xfrm>
            <a:off x="7033260" y="1365885"/>
            <a:ext cx="1715135" cy="1568450"/>
          </a:xfrm>
          <a:prstGeom prst="rect">
            <a:avLst/>
          </a:prstGeom>
          <a:noFill/>
        </p:spPr>
        <p:txBody>
          <a:bodyPr wrap="square" rtlCol="0">
            <a:spAutoFit/>
          </a:bodyPr>
          <a:lstStyle/>
          <a:p>
            <a:pPr algn="just"/>
            <a:r>
              <a:rPr lang="zh-CN" altLang="en-US" sz="2400" b="1" dirty="0" smtClean="0"/>
              <a:t>中国知网 与封闭抗体有关的文章逐年增加</a:t>
            </a:r>
            <a:endParaRPr lang="zh-CN" altLang="en-US" sz="2400" b="1" dirty="0"/>
          </a:p>
        </p:txBody>
      </p:sp>
      <p:pic>
        <p:nvPicPr>
          <p:cNvPr id="5" name="图片 4"/>
          <p:cNvPicPr>
            <a:picLocks noChangeAspect="1"/>
          </p:cNvPicPr>
          <p:nvPr/>
        </p:nvPicPr>
        <p:blipFill>
          <a:blip r:embed="rId1"/>
          <a:stretch>
            <a:fillRect/>
          </a:stretch>
        </p:blipFill>
        <p:spPr>
          <a:xfrm>
            <a:off x="3331210" y="3303905"/>
            <a:ext cx="5411470" cy="3496945"/>
          </a:xfrm>
          <a:prstGeom prst="rect">
            <a:avLst/>
          </a:prstGeom>
        </p:spPr>
      </p:pic>
      <p:sp>
        <p:nvSpPr>
          <p:cNvPr id="3" name="TextBox 2"/>
          <p:cNvSpPr txBox="1"/>
          <p:nvPr/>
        </p:nvSpPr>
        <p:spPr>
          <a:xfrm>
            <a:off x="259121" y="4821396"/>
            <a:ext cx="2937510" cy="460375"/>
          </a:xfrm>
          <a:prstGeom prst="rect">
            <a:avLst/>
          </a:prstGeom>
          <a:noFill/>
        </p:spPr>
        <p:txBody>
          <a:bodyPr wrap="none" rtlCol="0">
            <a:spAutoFit/>
          </a:bodyPr>
          <a:lstStyle/>
          <a:p>
            <a:r>
              <a:rPr lang="zh-CN" altLang="en-US" sz="2400" b="1" dirty="0" smtClean="0">
                <a:solidFill>
                  <a:srgbClr val="C00000"/>
                </a:solidFill>
              </a:rPr>
              <a:t>缺乏随机对照研究！</a:t>
            </a:r>
            <a:endParaRPr lang="zh-CN" altLang="en-US" sz="2400" b="1" dirty="0">
              <a:solidFill>
                <a:srgbClr val="C00000"/>
              </a:solidFill>
            </a:endParaRPr>
          </a:p>
        </p:txBody>
      </p:sp>
      <p:pic>
        <p:nvPicPr>
          <p:cNvPr id="8" name="图片 7"/>
          <p:cNvPicPr>
            <a:picLocks noChangeAspect="1"/>
          </p:cNvPicPr>
          <p:nvPr/>
        </p:nvPicPr>
        <p:blipFill>
          <a:blip r:embed="rId2"/>
          <a:stretch>
            <a:fillRect/>
          </a:stretch>
        </p:blipFill>
        <p:spPr>
          <a:xfrm>
            <a:off x="134620" y="1365885"/>
            <a:ext cx="6898640" cy="1544320"/>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15900" y="4149725"/>
            <a:ext cx="8785225" cy="22113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27651" name="图片 5"/>
          <p:cNvPicPr>
            <a:picLocks noChangeAspect="1"/>
          </p:cNvPicPr>
          <p:nvPr/>
        </p:nvPicPr>
        <p:blipFill>
          <a:blip r:embed="rId1" cstate="print">
            <a:extLst>
              <a:ext uri="{28A0092B-C50C-407E-A947-70E740481C1C}">
                <a14:useLocalDpi xmlns:a14="http://schemas.microsoft.com/office/drawing/2010/main" val="0"/>
              </a:ext>
            </a:extLst>
          </a:blip>
          <a:srcRect r="6377"/>
          <a:stretch>
            <a:fillRect/>
          </a:stretch>
        </p:blipFill>
        <p:spPr bwMode="auto">
          <a:xfrm>
            <a:off x="34925" y="554038"/>
            <a:ext cx="9070975"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descr="Screenshot 2015-12-08 00.05.47.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47615"/>
            <a:ext cx="9144000" cy="4763473"/>
          </a:xfrm>
          <a:prstGeom prst="rect">
            <a:avLst/>
          </a:prstGeom>
        </p:spPr>
      </p:pic>
      <p:pic>
        <p:nvPicPr>
          <p:cNvPr id="27653" name="图片 3"/>
          <p:cNvPicPr>
            <a:picLocks noChangeAspect="1"/>
          </p:cNvPicPr>
          <p:nvPr/>
        </p:nvPicPr>
        <p:blipFill>
          <a:blip r:embed="rId3" cstate="print">
            <a:extLst>
              <a:ext uri="{28A0092B-C50C-407E-A947-70E740481C1C}">
                <a14:useLocalDpi xmlns:a14="http://schemas.microsoft.com/office/drawing/2010/main" val="0"/>
              </a:ext>
            </a:extLst>
          </a:blip>
          <a:srcRect l="26518" t="33904" r="29585"/>
          <a:stretch>
            <a:fillRect/>
          </a:stretch>
        </p:blipFill>
        <p:spPr bwMode="auto">
          <a:xfrm>
            <a:off x="7451725" y="115888"/>
            <a:ext cx="1512888" cy="180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654" name="组合 7"/>
          <p:cNvGrpSpPr/>
          <p:nvPr/>
        </p:nvGrpSpPr>
        <p:grpSpPr bwMode="auto">
          <a:xfrm>
            <a:off x="231775" y="4076700"/>
            <a:ext cx="8677275" cy="2447925"/>
            <a:chOff x="232262" y="4005064"/>
            <a:chExt cx="8676964" cy="2448272"/>
          </a:xfrm>
        </p:grpSpPr>
        <p:sp>
          <p:nvSpPr>
            <p:cNvPr id="9" name="矩形 8"/>
            <p:cNvSpPr/>
            <p:nvPr/>
          </p:nvSpPr>
          <p:spPr>
            <a:xfrm>
              <a:off x="232262" y="4005064"/>
              <a:ext cx="8676964" cy="2448272"/>
            </a:xfrm>
            <a:prstGeom prst="rect">
              <a:avLst/>
            </a:prstGeom>
            <a:gradFill flip="none" rotWithShape="1">
              <a:gsLst>
                <a:gs pos="0">
                  <a:srgbClr val="009BD2">
                    <a:shade val="30000"/>
                    <a:satMod val="115000"/>
                  </a:srgbClr>
                </a:gs>
                <a:gs pos="50000">
                  <a:srgbClr val="009BD2">
                    <a:shade val="67500"/>
                    <a:satMod val="115000"/>
                  </a:srgbClr>
                </a:gs>
                <a:gs pos="100000">
                  <a:srgbClr val="009BD2">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latin typeface="宋体" panose="02010600030101010101" pitchFamily="2" charset="-122"/>
                <a:ea typeface="宋体" panose="02010600030101010101" pitchFamily="2" charset="-122"/>
              </a:endParaRPr>
            </a:p>
          </p:txBody>
        </p:sp>
        <p:sp>
          <p:nvSpPr>
            <p:cNvPr id="10" name="TextBox 9"/>
            <p:cNvSpPr txBox="1"/>
            <p:nvPr/>
          </p:nvSpPr>
          <p:spPr>
            <a:xfrm>
              <a:off x="1188077" y="4293509"/>
              <a:ext cx="6479944" cy="1939267"/>
            </a:xfrm>
            <a:prstGeom prst="rect">
              <a:avLst/>
            </a:prstGeom>
            <a:noFill/>
          </p:spPr>
          <p:txBody>
            <a:bodyPr wrap="square">
              <a:spAutoFit/>
            </a:bodyPr>
            <a:lstStyle/>
            <a:p>
              <a:pPr>
                <a:defRPr/>
              </a:pPr>
              <a:r>
                <a:rPr lang="en-US" altLang="zh-CN" sz="2400" b="1" dirty="0">
                  <a:solidFill>
                    <a:schemeClr val="bg1"/>
                  </a:solidFill>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rPr>
                <a:t>         </a:t>
              </a:r>
              <a:r>
                <a:rPr lang="en-US" altLang="zh-CN"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12</a:t>
              </a:r>
              <a:r>
                <a:rPr lang="zh-CN" altLang="en-US"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篇</a:t>
              </a:r>
              <a:r>
                <a:rPr lang="en-US" altLang="zh-CN"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641</a:t>
              </a:r>
              <a:r>
                <a:rPr lang="zh-CN" altLang="en-US"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例，用</a:t>
              </a:r>
              <a:r>
                <a:rPr lang="zh-CN" altLang="en-US" sz="2400" b="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丈夫淋巴细胞治疗</a:t>
              </a:r>
              <a:r>
                <a:rPr lang="zh-CN" altLang="en-US"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en-US" altLang="zh-CN"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defRPr/>
              </a:pPr>
              <a:r>
                <a:rPr lang="zh-CN" altLang="en-US"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疗效： </a:t>
              </a:r>
              <a:r>
                <a:rPr lang="en-US" altLang="zh-CN"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26%-84%</a:t>
              </a:r>
              <a:r>
                <a:rPr lang="zh-CN" altLang="en-US"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zh-CN"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OR</a:t>
              </a:r>
              <a:r>
                <a:rPr lang="zh-CN" altLang="en-US"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为 </a:t>
              </a:r>
              <a:r>
                <a:rPr lang="en-US" altLang="zh-CN"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1.23  (0.89-1.71</a:t>
              </a:r>
              <a:r>
                <a:rPr lang="zh-CN" altLang="en-US"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en-US" altLang="zh-CN"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defRPr/>
              </a:pPr>
              <a:r>
                <a:rPr lang="en-US" altLang="zh-CN"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3</a:t>
              </a:r>
              <a:r>
                <a:rPr lang="zh-CN" altLang="en-US"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篇</a:t>
              </a:r>
              <a:r>
                <a:rPr lang="en-US" altLang="zh-CN"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156</a:t>
              </a:r>
              <a:r>
                <a:rPr lang="zh-CN" altLang="en-US"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例，用</a:t>
              </a:r>
              <a:r>
                <a:rPr lang="zh-CN" altLang="en-US" sz="2400" b="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第三方个体主动免疫治疗</a:t>
              </a:r>
              <a:r>
                <a:rPr lang="zh-CN" altLang="en-US"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en-US" altLang="zh-CN"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defRPr/>
              </a:pPr>
              <a:r>
                <a:rPr lang="zh-CN" altLang="en-US"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疗效：</a:t>
              </a:r>
              <a:r>
                <a:rPr lang="en-US" altLang="zh-CN"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3.8%-72.7%</a:t>
              </a:r>
              <a:r>
                <a:rPr lang="zh-CN" altLang="en-US"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en-US" altLang="zh-CN"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OR</a:t>
              </a:r>
              <a:r>
                <a:rPr lang="zh-CN" altLang="en-US"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为 </a:t>
              </a:r>
              <a:r>
                <a:rPr lang="en-US" altLang="zh-CN"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1.39 (0.68-2.82)</a:t>
              </a:r>
              <a:endParaRPr lang="en-US" altLang="zh-CN"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defRPr/>
              </a:pPr>
              <a:r>
                <a:rPr lang="zh-CN" altLang="en-US"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结论</a:t>
              </a:r>
              <a:r>
                <a:rPr lang="en-US" altLang="zh-CN"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zh-CN" altLang="en-US" sz="2400" b="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与安慰剂组比较，无显著差异。</a:t>
              </a:r>
              <a:endParaRPr lang="zh-CN" altLang="en-US" sz="2400" b="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grpSp>
      <p:sp>
        <p:nvSpPr>
          <p:cNvPr id="2" name="TextBox 1"/>
          <p:cNvSpPr txBox="1"/>
          <p:nvPr/>
        </p:nvSpPr>
        <p:spPr>
          <a:xfrm>
            <a:off x="2160890" y="260648"/>
            <a:ext cx="5240537" cy="523220"/>
          </a:xfrm>
          <a:prstGeom prst="rect">
            <a:avLst/>
          </a:prstGeom>
          <a:noFill/>
        </p:spPr>
        <p:txBody>
          <a:bodyPr wrap="none" rtlCol="0">
            <a:spAutoFit/>
          </a:bodyPr>
          <a:lstStyle/>
          <a:p>
            <a:r>
              <a:rPr lang="zh-CN" altLang="en-US" sz="2800" b="1" dirty="0">
                <a:solidFill>
                  <a:srgbClr val="C00000"/>
                </a:solidFill>
                <a:latin typeface="宋体" panose="02010600030101010101" pitchFamily="2" charset="-122"/>
              </a:rPr>
              <a:t>循证</a:t>
            </a:r>
            <a:r>
              <a:rPr lang="zh-CN" altLang="en-US" sz="2800" b="1" dirty="0" smtClean="0">
                <a:solidFill>
                  <a:srgbClr val="C00000"/>
                </a:solidFill>
                <a:latin typeface="宋体" panose="02010600030101010101" pitchFamily="2" charset="-122"/>
              </a:rPr>
              <a:t>医学数据库</a:t>
            </a:r>
            <a:r>
              <a:rPr lang="en-US" altLang="zh-CN" sz="2800" b="1" dirty="0" smtClean="0">
                <a:solidFill>
                  <a:srgbClr val="C00000"/>
                </a:solidFill>
                <a:latin typeface="宋体" panose="02010600030101010101" pitchFamily="2" charset="-122"/>
              </a:rPr>
              <a:t>2014</a:t>
            </a:r>
            <a:r>
              <a:rPr lang="zh-CN" altLang="en-US" sz="2800" b="1" dirty="0" smtClean="0">
                <a:solidFill>
                  <a:srgbClr val="C00000"/>
                </a:solidFill>
                <a:latin typeface="宋体" panose="02010600030101010101" pitchFamily="2" charset="-122"/>
              </a:rPr>
              <a:t>年</a:t>
            </a:r>
            <a:r>
              <a:rPr lang="en-US" altLang="zh-CN" sz="2800" b="1" dirty="0" smtClean="0">
                <a:solidFill>
                  <a:srgbClr val="C00000"/>
                </a:solidFill>
                <a:latin typeface="宋体" panose="02010600030101010101" pitchFamily="2" charset="-122"/>
              </a:rPr>
              <a:t>meta</a:t>
            </a:r>
            <a:r>
              <a:rPr lang="zh-CN" altLang="en-US" sz="2800" b="1" dirty="0" smtClean="0">
                <a:solidFill>
                  <a:srgbClr val="C00000"/>
                </a:solidFill>
                <a:latin typeface="宋体" panose="02010600030101010101" pitchFamily="2" charset="-122"/>
              </a:rPr>
              <a:t>分析</a:t>
            </a:r>
            <a:endParaRPr lang="zh-CN" altLang="en-US" sz="2800" b="1" dirty="0">
              <a:solidFill>
                <a:srgbClr val="C00000"/>
              </a:solidFill>
              <a:latin typeface="宋体" panose="02010600030101010101" pitchFamily="2" charset="-122"/>
            </a:endParaRPr>
          </a:p>
        </p:txBody>
      </p:sp>
    </p:spTree>
  </p:cSld>
  <p:clrMapOvr>
    <a:masterClrMapping/>
  </p:clrMapOvr>
  <p:transition spd="slow" advTm="66671"/>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8" name="图片 12"/>
          <p:cNvPicPr>
            <a:picLocks noChangeAspect="1"/>
          </p:cNvPicPr>
          <p:nvPr/>
        </p:nvPicPr>
        <p:blipFill>
          <a:blip r:embed="rId1" cstate="print">
            <a:extLst>
              <a:ext uri="{28A0092B-C50C-407E-A947-70E740481C1C}">
                <a14:useLocalDpi xmlns:a14="http://schemas.microsoft.com/office/drawing/2010/main" val="0"/>
              </a:ext>
            </a:extLst>
          </a:blip>
          <a:srcRect l="26518" t="33904" r="29585"/>
          <a:stretch>
            <a:fillRect/>
          </a:stretch>
        </p:blipFill>
        <p:spPr bwMode="auto">
          <a:xfrm>
            <a:off x="6678930" y="116205"/>
            <a:ext cx="1927225" cy="2301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 y="116840"/>
            <a:ext cx="6736715" cy="4382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组合 1"/>
          <p:cNvGrpSpPr/>
          <p:nvPr/>
        </p:nvGrpSpPr>
        <p:grpSpPr>
          <a:xfrm>
            <a:off x="1043608" y="4652124"/>
            <a:ext cx="7092553" cy="2087562"/>
            <a:chOff x="1043608" y="4365104"/>
            <a:chExt cx="7092553" cy="2087562"/>
          </a:xfrm>
        </p:grpSpPr>
        <p:sp>
          <p:nvSpPr>
            <p:cNvPr id="7" name="矩形 6"/>
            <p:cNvSpPr/>
            <p:nvPr/>
          </p:nvSpPr>
          <p:spPr>
            <a:xfrm>
              <a:off x="1043608" y="4365104"/>
              <a:ext cx="7092553" cy="2087562"/>
            </a:xfrm>
            <a:prstGeom prst="rect">
              <a:avLst/>
            </a:prstGeom>
            <a:gradFill flip="none" rotWithShape="1">
              <a:gsLst>
                <a:gs pos="0">
                  <a:srgbClr val="009BD2">
                    <a:shade val="30000"/>
                    <a:satMod val="115000"/>
                  </a:srgbClr>
                </a:gs>
                <a:gs pos="50000">
                  <a:srgbClr val="009BD2">
                    <a:shade val="67500"/>
                    <a:satMod val="115000"/>
                  </a:srgbClr>
                </a:gs>
                <a:gs pos="100000">
                  <a:srgbClr val="009BD2">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latin typeface="宋体" panose="02010600030101010101" pitchFamily="2" charset="-122"/>
                <a:ea typeface="宋体" panose="02010600030101010101" pitchFamily="2" charset="-122"/>
              </a:endParaRPr>
            </a:p>
          </p:txBody>
        </p:sp>
        <p:sp>
          <p:nvSpPr>
            <p:cNvPr id="8" name="TextBox 7"/>
            <p:cNvSpPr txBox="1"/>
            <p:nvPr/>
          </p:nvSpPr>
          <p:spPr>
            <a:xfrm>
              <a:off x="1619672" y="4437063"/>
              <a:ext cx="6192688" cy="1938992"/>
            </a:xfrm>
            <a:prstGeom prst="rect">
              <a:avLst/>
            </a:prstGeom>
            <a:noFill/>
          </p:spPr>
          <p:txBody>
            <a:bodyPr wrap="square">
              <a:spAutoFit/>
            </a:bodyPr>
            <a:lstStyle/>
            <a:p>
              <a:pPr>
                <a:defRPr/>
              </a:pPr>
              <a:r>
                <a:rPr lang="zh-CN" altLang="en-US" sz="2400" b="1" dirty="0" smtClean="0">
                  <a:solidFill>
                    <a:schemeClr val="bg1"/>
                  </a:solidFill>
                  <a:effectLst>
                    <a:outerShdw blurRad="38100" dist="38100" dir="2700000" algn="tl">
                      <a:srgbClr val="000000">
                        <a:alpha val="43137"/>
                      </a:srgbClr>
                    </a:outerShdw>
                  </a:effectLst>
                  <a:latin typeface="宋体" panose="02010600030101010101" pitchFamily="2" charset="-122"/>
                </a:rPr>
                <a:t>存在的问题</a:t>
              </a:r>
              <a:r>
                <a:rPr lang="zh-CN" altLang="en-US" sz="2400" b="1" dirty="0">
                  <a:solidFill>
                    <a:schemeClr val="bg1"/>
                  </a:solidFill>
                  <a:effectLst>
                    <a:outerShdw blurRad="38100" dist="38100" dir="2700000" algn="tl">
                      <a:srgbClr val="000000">
                        <a:alpha val="43137"/>
                      </a:srgbClr>
                    </a:outerShdw>
                  </a:effectLst>
                  <a:latin typeface="宋体" panose="02010600030101010101" pitchFamily="2" charset="-122"/>
                </a:rPr>
                <a:t>：</a:t>
              </a:r>
              <a:endParaRPr lang="en-US" altLang="zh-CN" sz="2400" b="1" dirty="0">
                <a:solidFill>
                  <a:schemeClr val="bg1"/>
                </a:solidFill>
                <a:effectLst>
                  <a:outerShdw blurRad="38100" dist="38100" dir="2700000" algn="tl">
                    <a:srgbClr val="000000">
                      <a:alpha val="43137"/>
                    </a:srgbClr>
                  </a:outerShdw>
                </a:effectLst>
                <a:latin typeface="宋体" panose="02010600030101010101" pitchFamily="2" charset="-122"/>
              </a:endParaRPr>
            </a:p>
            <a:p>
              <a:pPr>
                <a:defRPr/>
              </a:pPr>
              <a:r>
                <a:rPr lang="en-US" altLang="zh-CN" sz="2400" b="1" dirty="0">
                  <a:solidFill>
                    <a:schemeClr val="bg1"/>
                  </a:solidFill>
                  <a:effectLst>
                    <a:outerShdw blurRad="38100" dist="38100" dir="2700000" algn="tl">
                      <a:srgbClr val="000000">
                        <a:alpha val="43137"/>
                      </a:srgbClr>
                    </a:outerShdw>
                  </a:effectLst>
                  <a:latin typeface="宋体" panose="02010600030101010101" pitchFamily="2" charset="-122"/>
                </a:rPr>
                <a:t>1</a:t>
              </a:r>
              <a:r>
                <a:rPr lang="zh-CN" altLang="en-US" sz="2400" b="1" dirty="0">
                  <a:solidFill>
                    <a:schemeClr val="bg1"/>
                  </a:solidFill>
                  <a:effectLst>
                    <a:outerShdw blurRad="38100" dist="38100" dir="2700000" algn="tl">
                      <a:srgbClr val="000000">
                        <a:alpha val="43137"/>
                      </a:srgbClr>
                    </a:outerShdw>
                  </a:effectLst>
                  <a:latin typeface="宋体" panose="02010600030101010101" pitchFamily="2" charset="-122"/>
                </a:rPr>
                <a:t>、入选</a:t>
              </a:r>
              <a:r>
                <a:rPr lang="zh-CN" altLang="en-US" sz="2400" b="1" dirty="0" smtClean="0">
                  <a:solidFill>
                    <a:schemeClr val="bg1"/>
                  </a:solidFill>
                  <a:effectLst>
                    <a:outerShdw blurRad="38100" dist="38100" dir="2700000" algn="tl">
                      <a:srgbClr val="000000">
                        <a:alpha val="43137"/>
                      </a:srgbClr>
                    </a:outerShdw>
                  </a:effectLst>
                  <a:latin typeface="宋体" panose="02010600030101010101" pitchFamily="2" charset="-122"/>
                </a:rPr>
                <a:t>人群差异较大</a:t>
              </a:r>
              <a:endParaRPr lang="en-US" altLang="zh-CN" sz="2400" b="1" dirty="0">
                <a:solidFill>
                  <a:schemeClr val="bg1"/>
                </a:solidFill>
                <a:effectLst>
                  <a:outerShdw blurRad="38100" dist="38100" dir="2700000" algn="tl">
                    <a:srgbClr val="000000">
                      <a:alpha val="43137"/>
                    </a:srgbClr>
                  </a:outerShdw>
                </a:effectLst>
                <a:latin typeface="宋体" panose="02010600030101010101" pitchFamily="2" charset="-122"/>
              </a:endParaRPr>
            </a:p>
            <a:p>
              <a:pPr>
                <a:defRPr/>
              </a:pPr>
              <a:r>
                <a:rPr lang="en-US" altLang="zh-CN" sz="2400" b="1" dirty="0">
                  <a:solidFill>
                    <a:schemeClr val="bg1"/>
                  </a:solidFill>
                  <a:effectLst>
                    <a:outerShdw blurRad="38100" dist="38100" dir="2700000" algn="tl">
                      <a:srgbClr val="000000">
                        <a:alpha val="43137"/>
                      </a:srgbClr>
                    </a:outerShdw>
                  </a:effectLst>
                  <a:latin typeface="宋体" panose="02010600030101010101" pitchFamily="2" charset="-122"/>
                </a:rPr>
                <a:t>2</a:t>
              </a:r>
              <a:r>
                <a:rPr lang="zh-CN" altLang="en-US" sz="2400" b="1" dirty="0" smtClean="0">
                  <a:solidFill>
                    <a:schemeClr val="bg1"/>
                  </a:solidFill>
                  <a:effectLst>
                    <a:outerShdw blurRad="38100" dist="38100" dir="2700000" algn="tl">
                      <a:srgbClr val="000000">
                        <a:alpha val="43137"/>
                      </a:srgbClr>
                    </a:outerShdw>
                  </a:effectLst>
                  <a:latin typeface="宋体" panose="02010600030101010101" pitchFamily="2" charset="-122"/>
                </a:rPr>
                <a:t>、入选的文献病例数较小</a:t>
              </a:r>
              <a:endParaRPr lang="en-US" altLang="zh-CN" sz="2400" b="1" dirty="0" smtClean="0">
                <a:solidFill>
                  <a:schemeClr val="bg1"/>
                </a:solidFill>
                <a:effectLst>
                  <a:outerShdw blurRad="38100" dist="38100" dir="2700000" algn="tl">
                    <a:srgbClr val="000000">
                      <a:alpha val="43137"/>
                    </a:srgbClr>
                  </a:outerShdw>
                </a:effectLst>
                <a:latin typeface="宋体" panose="02010600030101010101" pitchFamily="2" charset="-122"/>
              </a:endParaRPr>
            </a:p>
            <a:p>
              <a:pPr>
                <a:defRPr/>
              </a:pPr>
              <a:r>
                <a:rPr lang="en-US" altLang="zh-CN" sz="2400" b="1" dirty="0" smtClean="0">
                  <a:solidFill>
                    <a:schemeClr val="bg1"/>
                  </a:solidFill>
                  <a:effectLst>
                    <a:outerShdw blurRad="38100" dist="38100" dir="2700000" algn="tl">
                      <a:srgbClr val="000000">
                        <a:alpha val="43137"/>
                      </a:srgbClr>
                    </a:outerShdw>
                  </a:effectLst>
                  <a:latin typeface="宋体" panose="02010600030101010101" pitchFamily="2" charset="-122"/>
                </a:rPr>
                <a:t>3</a:t>
              </a:r>
              <a:r>
                <a:rPr lang="zh-CN" altLang="en-US" sz="2400" b="1" dirty="0" smtClean="0">
                  <a:solidFill>
                    <a:schemeClr val="bg1"/>
                  </a:solidFill>
                  <a:effectLst>
                    <a:outerShdw blurRad="38100" dist="38100" dir="2700000" algn="tl">
                      <a:srgbClr val="000000">
                        <a:alpha val="43137"/>
                      </a:srgbClr>
                    </a:outerShdw>
                  </a:effectLst>
                  <a:latin typeface="宋体" panose="02010600030101010101" pitchFamily="2" charset="-122"/>
                </a:rPr>
                <a:t>、各研究治疗方法差异大</a:t>
              </a:r>
              <a:endParaRPr lang="en-US" altLang="zh-CN" sz="2400" b="1" dirty="0">
                <a:solidFill>
                  <a:schemeClr val="bg1"/>
                </a:solidFill>
                <a:effectLst>
                  <a:outerShdw blurRad="38100" dist="38100" dir="2700000" algn="tl">
                    <a:srgbClr val="000000">
                      <a:alpha val="43137"/>
                    </a:srgbClr>
                  </a:outerShdw>
                </a:effectLst>
                <a:latin typeface="宋体" panose="02010600030101010101" pitchFamily="2" charset="-122"/>
              </a:endParaRPr>
            </a:p>
            <a:p>
              <a:pPr>
                <a:defRPr/>
              </a:pPr>
              <a:r>
                <a:rPr lang="en-US" altLang="zh-CN" sz="2400" b="1" dirty="0" smtClean="0">
                  <a:solidFill>
                    <a:schemeClr val="bg1"/>
                  </a:solidFill>
                  <a:effectLst>
                    <a:outerShdw blurRad="38100" dist="38100" dir="2700000" algn="tl">
                      <a:srgbClr val="000000">
                        <a:alpha val="43137"/>
                      </a:srgbClr>
                    </a:outerShdw>
                  </a:effectLst>
                  <a:latin typeface="宋体" panose="02010600030101010101" pitchFamily="2" charset="-122"/>
                </a:rPr>
                <a:t>4</a:t>
              </a:r>
              <a:r>
                <a:rPr lang="zh-CN" altLang="en-US" sz="2400" b="1" dirty="0" smtClean="0">
                  <a:solidFill>
                    <a:schemeClr val="bg1"/>
                  </a:solidFill>
                  <a:effectLst>
                    <a:outerShdw blurRad="38100" dist="38100" dir="2700000" algn="tl">
                      <a:srgbClr val="000000">
                        <a:alpha val="43137"/>
                      </a:srgbClr>
                    </a:outerShdw>
                  </a:effectLst>
                  <a:latin typeface="宋体" panose="02010600030101010101" pitchFamily="2" charset="-122"/>
                </a:rPr>
                <a:t>、复发性流产机制仍有待阐明</a:t>
              </a:r>
              <a:endParaRPr lang="zh-CN" altLang="en-US" sz="2400" b="1" dirty="0">
                <a:solidFill>
                  <a:schemeClr val="bg1"/>
                </a:solidFill>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endParaRPr>
            </a:p>
          </p:txBody>
        </p:sp>
      </p:grpSp>
    </p:spTree>
    <p:custDataLst>
      <p:tags r:id="rId3"/>
    </p:custDataLst>
  </p:cSld>
  <p:clrMapOvr>
    <a:masterClrMapping/>
  </p:clrMapOvr>
  <p:transition spd="slow" advTm="67222"/>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淋巴细胞皮内注射治疗安全性问题</a:t>
            </a:r>
            <a:endParaRPr lang="zh-CN" altLang="en-US"/>
          </a:p>
        </p:txBody>
      </p:sp>
      <p:sp>
        <p:nvSpPr>
          <p:cNvPr id="4" name="灯片编号占位符 3"/>
          <p:cNvSpPr>
            <a:spLocks noGrp="1"/>
          </p:cNvSpPr>
          <p:nvPr>
            <p:ph type="sldNum" sz="quarter" idx="12"/>
          </p:nvPr>
        </p:nvSpPr>
        <p:spPr/>
        <p:txBody>
          <a:bodyPr/>
          <a:p>
            <a:fld id="{0C913308-F349-4B6D-A68A-DD1791B4A57B}" type="slidenum">
              <a:rPr lang="zh-CN" altLang="en-US" smtClean="0"/>
            </a:fld>
            <a:endParaRPr lang="zh-CN" altLang="en-US" dirty="0"/>
          </a:p>
        </p:txBody>
      </p:sp>
      <p:pic>
        <p:nvPicPr>
          <p:cNvPr id="5" name="Picture 2"/>
          <p:cNvPicPr>
            <a:picLocks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bwMode="auto">
          <a:xfrm>
            <a:off x="457200" y="1313815"/>
            <a:ext cx="8229600" cy="4765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87338" y="1700213"/>
            <a:ext cx="4860925" cy="3529012"/>
          </a:xfrm>
          <a:prstGeom prst="rect">
            <a:avLst/>
          </a:prstGeom>
          <a:gradFill flip="none" rotWithShape="1">
            <a:gsLst>
              <a:gs pos="0">
                <a:srgbClr val="009BD2">
                  <a:shade val="30000"/>
                  <a:satMod val="115000"/>
                </a:srgbClr>
              </a:gs>
              <a:gs pos="50000">
                <a:srgbClr val="009BD2">
                  <a:shade val="67500"/>
                  <a:satMod val="115000"/>
                </a:srgbClr>
              </a:gs>
              <a:gs pos="100000">
                <a:srgbClr val="009BD2">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0724" name="图片 2"/>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5459413" y="1217613"/>
            <a:ext cx="3049587" cy="43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6"/>
          <p:cNvSpPr txBox="1"/>
          <p:nvPr/>
        </p:nvSpPr>
        <p:spPr>
          <a:xfrm>
            <a:off x="612403" y="260648"/>
            <a:ext cx="7920037" cy="707886"/>
          </a:xfrm>
          <a:prstGeom prst="rect">
            <a:avLst/>
          </a:prstGeom>
          <a:noFill/>
        </p:spPr>
        <p:txBody>
          <a:bodyPr>
            <a:spAutoFit/>
          </a:bodyPr>
          <a:lstStyle/>
          <a:p>
            <a:pPr algn="ctr">
              <a:defRPr/>
            </a:pPr>
            <a:r>
              <a:rPr lang="zh-CN" altLang="en-US" sz="4000" b="1" dirty="0" smtClean="0">
                <a:latin typeface="Times New Roman" panose="02020603050405020304" pitchFamily="18" charset="0"/>
                <a:cs typeface="Times New Roman" panose="02020603050405020304" pitchFamily="18" charset="0"/>
              </a:rPr>
              <a:t>胚胎是</a:t>
            </a:r>
            <a:r>
              <a:rPr lang="zh-CN" altLang="en-US" sz="4000" b="1" dirty="0">
                <a:latin typeface="Times New Roman" panose="02020603050405020304" pitchFamily="18" charset="0"/>
                <a:cs typeface="Times New Roman" panose="02020603050405020304" pitchFamily="18" charset="0"/>
              </a:rPr>
              <a:t>同种半异体移植物</a:t>
            </a:r>
            <a:endParaRPr lang="zh-CN" altLang="en-US" sz="4000" b="1" dirty="0">
              <a:latin typeface="Times New Roman" panose="02020603050405020304" pitchFamily="18" charset="0"/>
              <a:cs typeface="Times New Roman" panose="02020603050405020304" pitchFamily="18" charset="0"/>
            </a:endParaRPr>
          </a:p>
        </p:txBody>
      </p:sp>
      <p:sp>
        <p:nvSpPr>
          <p:cNvPr id="6" name="矩形 5"/>
          <p:cNvSpPr/>
          <p:nvPr/>
        </p:nvSpPr>
        <p:spPr>
          <a:xfrm>
            <a:off x="377825" y="2044700"/>
            <a:ext cx="4679950" cy="2677656"/>
          </a:xfrm>
          <a:prstGeom prst="rect">
            <a:avLst/>
          </a:prstGeom>
        </p:spPr>
        <p:txBody>
          <a:bodyPr>
            <a:spAutoFit/>
          </a:bodyPr>
          <a:lstStyle/>
          <a:p>
            <a:pPr algn="just">
              <a:defRPr/>
            </a:pPr>
            <a:r>
              <a:rPr lang="en-US" altLang="zh-CN"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‘How does the pregnant mother continue to nourish within itself for many weeks and months, a fetus that is an antigenically foreign body?’</a:t>
            </a:r>
            <a:endParaRPr lang="en-US" altLang="zh-CN"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just">
              <a:defRPr/>
            </a:pPr>
            <a:br>
              <a:rPr lang="en-US" altLang="zh-CN"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US" altLang="zh-CN" sz="2400" b="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Sir Peter Brian Medawar, </a:t>
            </a:r>
            <a:r>
              <a:rPr lang="en-US" altLang="zh-CN"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1953</a:t>
            </a:r>
            <a:endParaRPr lang="en-US" altLang="zh-CN"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2" name="TextBox 1"/>
          <p:cNvSpPr txBox="1"/>
          <p:nvPr/>
        </p:nvSpPr>
        <p:spPr>
          <a:xfrm>
            <a:off x="611560" y="5805264"/>
            <a:ext cx="8024477" cy="523220"/>
          </a:xfrm>
          <a:prstGeom prst="rect">
            <a:avLst/>
          </a:prstGeom>
          <a:noFill/>
        </p:spPr>
        <p:txBody>
          <a:bodyPr wrap="none" rtlCol="0">
            <a:spAutoFit/>
          </a:bodyPr>
          <a:lstStyle/>
          <a:p>
            <a:r>
              <a:rPr lang="en-US" altLang="zh-CN" sz="2800" b="1" dirty="0" smtClean="0">
                <a:latin typeface="Times New Roman" panose="02020603050405020304" pitchFamily="18" charset="0"/>
                <a:cs typeface="Times New Roman" panose="02020603050405020304" pitchFamily="18" charset="0"/>
              </a:rPr>
              <a:t>1953</a:t>
            </a:r>
            <a:r>
              <a:rPr lang="zh-CN" altLang="en-US" sz="2800" b="1" dirty="0" smtClean="0">
                <a:latin typeface="Times New Roman" panose="02020603050405020304" pitchFamily="18" charset="0"/>
                <a:cs typeface="Times New Roman" panose="02020603050405020304" pitchFamily="18" charset="0"/>
              </a:rPr>
              <a:t>年 彼</a:t>
            </a:r>
            <a:r>
              <a:rPr lang="zh-CN" altLang="en-US" sz="2800" b="1" dirty="0">
                <a:latin typeface="Times New Roman" panose="02020603050405020304" pitchFamily="18" charset="0"/>
                <a:cs typeface="Times New Roman" panose="02020603050405020304" pitchFamily="18" charset="0"/>
              </a:rPr>
              <a:t>得</a:t>
            </a:r>
            <a:r>
              <a:rPr lang="en-US" altLang="zh-CN" sz="2800" b="1" dirty="0">
                <a:latin typeface="Times New Roman" panose="02020603050405020304" pitchFamily="18" charset="0"/>
                <a:cs typeface="Times New Roman" panose="02020603050405020304" pitchFamily="18" charset="0"/>
              </a:rPr>
              <a:t>·</a:t>
            </a:r>
            <a:r>
              <a:rPr lang="zh-CN" altLang="en-US" sz="2800" b="1" dirty="0">
                <a:latin typeface="Times New Roman" panose="02020603050405020304" pitchFamily="18" charset="0"/>
                <a:cs typeface="Times New Roman" panose="02020603050405020304" pitchFamily="18" charset="0"/>
              </a:rPr>
              <a:t>梅达沃首次提出妊娠属于免疫学问题</a:t>
            </a:r>
            <a:endParaRPr lang="zh-CN" altLang="en-US" sz="2800" b="1" dirty="0">
              <a:latin typeface="Times New Roman" panose="02020603050405020304" pitchFamily="18" charset="0"/>
              <a:cs typeface="Times New Roman" panose="02020603050405020304" pitchFamily="18" charset="0"/>
            </a:endParaRPr>
          </a:p>
        </p:txBody>
      </p:sp>
    </p:spTree>
  </p:cSld>
  <p:clrMapOvr>
    <a:masterClrMapping/>
  </p:clrMapOvr>
  <p:transition spd="slow" advTm="103"/>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bwMode="auto">
          <a:xfrm>
            <a:off x="611560" y="5877272"/>
            <a:ext cx="7560840" cy="575345"/>
          </a:xfrm>
          <a:prstGeom prst="rect">
            <a:avLst/>
          </a:prstGeom>
          <a:gradFill flip="none" rotWithShape="1">
            <a:gsLst>
              <a:gs pos="0">
                <a:srgbClr val="009BD2">
                  <a:shade val="30000"/>
                  <a:satMod val="115000"/>
                </a:srgbClr>
              </a:gs>
              <a:gs pos="50000">
                <a:srgbClr val="009BD2">
                  <a:shade val="67500"/>
                  <a:satMod val="115000"/>
                </a:srgbClr>
              </a:gs>
              <a:gs pos="100000">
                <a:srgbClr val="009BD2">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40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4762500" cy="1466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b="59128"/>
          <a:stretch>
            <a:fillRect/>
          </a:stretch>
        </p:blipFill>
        <p:spPr bwMode="auto">
          <a:xfrm>
            <a:off x="-1734" y="1556792"/>
            <a:ext cx="9144000" cy="14120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403" y="3284984"/>
            <a:ext cx="8643194" cy="23831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25208" t="71598" r="49584" b="5083"/>
          <a:stretch>
            <a:fillRect/>
          </a:stretch>
        </p:blipFill>
        <p:spPr bwMode="auto">
          <a:xfrm>
            <a:off x="4773930" y="170180"/>
            <a:ext cx="3686810" cy="1170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475656" y="5949280"/>
            <a:ext cx="5801588" cy="400110"/>
          </a:xfrm>
          <a:prstGeom prst="rect">
            <a:avLst/>
          </a:prstGeom>
          <a:noFill/>
        </p:spPr>
        <p:txBody>
          <a:bodyPr wrap="none" rtlCol="0">
            <a:spAutoFit/>
          </a:bodyPr>
          <a:lstStyle/>
          <a:p>
            <a:r>
              <a:rPr lang="zh-CN" altLang="en-US" sz="2000" b="1" dirty="0" smtClean="0">
                <a:solidFill>
                  <a:schemeClr val="bg1"/>
                </a:solidFill>
                <a:latin typeface="Times New Roman" panose="02020603050405020304" pitchFamily="18" charset="0"/>
                <a:cs typeface="Times New Roman" panose="02020603050405020304" pitchFamily="18" charset="0"/>
              </a:rPr>
              <a:t>基于效益和安全考虑</a:t>
            </a:r>
            <a:r>
              <a:rPr lang="zh-CN" altLang="en-US" sz="2000" b="1" dirty="0">
                <a:solidFill>
                  <a:schemeClr val="bg1"/>
                </a:solidFill>
                <a:latin typeface="Times New Roman" panose="02020603050405020304" pitchFamily="18" charset="0"/>
                <a:cs typeface="Times New Roman" panose="02020603050405020304" pitchFamily="18" charset="0"/>
              </a:rPr>
              <a:t>，美国</a:t>
            </a:r>
            <a:r>
              <a:rPr lang="en-US" altLang="zh-CN" sz="2000" b="1" dirty="0" smtClean="0">
                <a:solidFill>
                  <a:schemeClr val="bg1"/>
                </a:solidFill>
                <a:latin typeface="Times New Roman" panose="02020603050405020304" pitchFamily="18" charset="0"/>
                <a:cs typeface="Times New Roman" panose="02020603050405020304" pitchFamily="18" charset="0"/>
              </a:rPr>
              <a:t>FDA</a:t>
            </a:r>
            <a:r>
              <a:rPr lang="zh-CN" altLang="en-US" sz="2000" b="1" dirty="0" smtClean="0">
                <a:solidFill>
                  <a:schemeClr val="bg1"/>
                </a:solidFill>
                <a:latin typeface="Times New Roman" panose="02020603050405020304" pitchFamily="18" charset="0"/>
                <a:cs typeface="Times New Roman" panose="02020603050405020304" pitchFamily="18" charset="0"/>
              </a:rPr>
              <a:t>要求终止</a:t>
            </a:r>
            <a:r>
              <a:rPr lang="en-US" altLang="zh-CN" sz="2000" b="1" dirty="0" smtClean="0">
                <a:solidFill>
                  <a:schemeClr val="bg1"/>
                </a:solidFill>
                <a:latin typeface="Times New Roman" panose="02020603050405020304" pitchFamily="18" charset="0"/>
                <a:cs typeface="Times New Roman" panose="02020603050405020304" pitchFamily="18" charset="0"/>
              </a:rPr>
              <a:t>LIT</a:t>
            </a:r>
            <a:r>
              <a:rPr lang="zh-CN" altLang="en-US" sz="2000" b="1" dirty="0" smtClean="0">
                <a:solidFill>
                  <a:schemeClr val="bg1"/>
                </a:solidFill>
                <a:latin typeface="Times New Roman" panose="02020603050405020304" pitchFamily="18" charset="0"/>
                <a:cs typeface="Times New Roman" panose="02020603050405020304" pitchFamily="18" charset="0"/>
              </a:rPr>
              <a:t>治疗</a:t>
            </a:r>
            <a:endParaRPr lang="zh-CN" altLang="en-US" sz="2000" b="1" dirty="0">
              <a:solidFill>
                <a:schemeClr val="bg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71600" y="1556792"/>
            <a:ext cx="7344816" cy="4464496"/>
          </a:xfrm>
        </p:spPr>
        <p:txBody>
          <a:bodyPr/>
          <a:lstStyle/>
          <a:p>
            <a:pPr marL="0" indent="0">
              <a:buNone/>
            </a:pPr>
            <a:endParaRPr lang="en-US" altLang="zh-CN" b="1" dirty="0" smtClean="0"/>
          </a:p>
          <a:p>
            <a:r>
              <a:rPr lang="zh-CN" altLang="en-US" b="1" dirty="0" smtClean="0">
                <a:solidFill>
                  <a:schemeClr val="tx1"/>
                </a:solidFill>
                <a:effectLst>
                  <a:outerShdw blurRad="38100" dist="19050" dir="2700000" algn="tl" rotWithShape="0">
                    <a:schemeClr val="dk1">
                      <a:alpha val="40000"/>
                    </a:schemeClr>
                  </a:outerShdw>
                </a:effectLst>
              </a:rPr>
              <a:t>淋巴细胞免疫治疗可使封闭抗体增加</a:t>
            </a:r>
            <a:endParaRPr lang="zh-CN" altLang="en-US" b="1" dirty="0" smtClean="0">
              <a:solidFill>
                <a:schemeClr val="tx1"/>
              </a:solidFill>
              <a:effectLst>
                <a:outerShdw blurRad="38100" dist="19050" dir="2700000" algn="tl" rotWithShape="0">
                  <a:schemeClr val="dk1">
                    <a:alpha val="40000"/>
                  </a:schemeClr>
                </a:outerShdw>
              </a:effectLst>
            </a:endParaRPr>
          </a:p>
          <a:p>
            <a:endParaRPr lang="zh-CN" altLang="en-US" b="1" dirty="0" smtClean="0">
              <a:solidFill>
                <a:schemeClr val="tx1"/>
              </a:solidFill>
              <a:effectLst>
                <a:outerShdw blurRad="38100" dist="19050" dir="2700000" algn="tl" rotWithShape="0">
                  <a:schemeClr val="dk1">
                    <a:alpha val="40000"/>
                  </a:schemeClr>
                </a:outerShdw>
              </a:effectLst>
            </a:endParaRPr>
          </a:p>
          <a:p>
            <a:r>
              <a:rPr lang="zh-CN" altLang="en-US" b="1" dirty="0" smtClean="0">
                <a:solidFill>
                  <a:schemeClr val="tx1"/>
                </a:solidFill>
                <a:effectLst>
                  <a:outerShdw blurRad="38100" dist="19050" dir="2700000" algn="tl" rotWithShape="0">
                    <a:schemeClr val="dk1">
                      <a:alpha val="40000"/>
                    </a:schemeClr>
                  </a:outerShdw>
                </a:effectLst>
              </a:rPr>
              <a:t>封闭抗体阴性不影响妊娠</a:t>
            </a:r>
            <a:endParaRPr lang="en-US" altLang="zh-CN" b="1" dirty="0" smtClean="0">
              <a:solidFill>
                <a:schemeClr val="tx1"/>
              </a:solidFill>
              <a:effectLst>
                <a:outerShdw blurRad="38100" dist="19050" dir="2700000" algn="tl" rotWithShape="0">
                  <a:schemeClr val="dk1">
                    <a:alpha val="40000"/>
                  </a:schemeClr>
                </a:outerShdw>
              </a:effectLst>
            </a:endParaRPr>
          </a:p>
          <a:p>
            <a:endParaRPr lang="en-US" altLang="zh-CN" b="1" dirty="0">
              <a:solidFill>
                <a:schemeClr val="bg2">
                  <a:lumMod val="50000"/>
                </a:schemeClr>
              </a:solidFill>
            </a:endParaRPr>
          </a:p>
          <a:p>
            <a:r>
              <a:rPr lang="zh-CN" altLang="en-US" b="1" dirty="0">
                <a:solidFill>
                  <a:srgbClr val="FF0000"/>
                </a:solidFill>
              </a:rPr>
              <a:t>封闭抗体</a:t>
            </a:r>
            <a:r>
              <a:rPr lang="zh-CN" altLang="en-US" b="1" dirty="0" smtClean="0">
                <a:solidFill>
                  <a:srgbClr val="FF0000"/>
                </a:solidFill>
              </a:rPr>
              <a:t>阳性对妊娠结局是否有预测价值？</a:t>
            </a:r>
            <a:endParaRPr lang="en-US" altLang="zh-CN" b="1" dirty="0" smtClean="0">
              <a:solidFill>
                <a:srgbClr val="FF0000"/>
              </a:solidFill>
            </a:endParaRPr>
          </a:p>
          <a:p>
            <a:r>
              <a:rPr lang="zh-CN" altLang="en-US" b="1" dirty="0" smtClean="0">
                <a:solidFill>
                  <a:srgbClr val="FF0000"/>
                </a:solidFill>
              </a:rPr>
              <a:t>否（阳性≠妊娠结局好）</a:t>
            </a:r>
            <a:endParaRPr lang="en-US" altLang="zh-CN" b="1" dirty="0" smtClean="0">
              <a:solidFill>
                <a:srgbClr val="FF0000"/>
              </a:solidFill>
            </a:endParaRPr>
          </a:p>
          <a:p>
            <a:endParaRPr lang="zh-CN" altLang="en-US" b="1" dirty="0"/>
          </a:p>
        </p:txBody>
      </p:sp>
      <p:sp>
        <p:nvSpPr>
          <p:cNvPr id="2" name="标题 1"/>
          <p:cNvSpPr/>
          <p:nvPr>
            <p:ph type="title"/>
          </p:nvPr>
        </p:nvSpPr>
        <p:spPr/>
        <p:txBody>
          <a:bodyPr/>
          <a:p>
            <a:pPr algn="ctr"/>
            <a:r>
              <a:rPr lang="zh-CN" altLang="en-US" sz="3000">
                <a:latin typeface="宋体" panose="02010600030101010101" pitchFamily="2" charset="-122"/>
                <a:ea typeface="宋体" panose="02010600030101010101" pitchFamily="2" charset="-122"/>
              </a:rPr>
              <a:t>小结</a:t>
            </a:r>
            <a:endParaRPr lang="zh-CN" altLang="en-US" sz="3000">
              <a:latin typeface="宋体" panose="02010600030101010101" pitchFamily="2" charset="-122"/>
              <a:ea typeface="宋体" panose="02010600030101010101" pitchFamily="2" charset="-122"/>
            </a:endParaRPr>
          </a:p>
        </p:txBody>
      </p:sp>
      <p:sp>
        <p:nvSpPr>
          <p:cNvPr id="4" name="灯片编号占位符 3"/>
          <p:cNvSpPr>
            <a:spLocks noGrp="1"/>
          </p:cNvSpPr>
          <p:nvPr>
            <p:ph type="sldNum" sz="quarter" idx="12"/>
          </p:nvPr>
        </p:nvSpPr>
        <p:spPr/>
        <p:txBody>
          <a:bodyPr/>
          <a:p>
            <a:fld id="{0C913308-F349-4B6D-A68A-DD1791B4A57B}" type="slidenum">
              <a:rPr lang="zh-CN" altLang="en-US" smtClean="0"/>
            </a:fld>
            <a:endParaRPr lang="zh-CN" alt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457200" y="115888"/>
            <a:ext cx="8229600" cy="1081087"/>
          </a:xfrm>
        </p:spPr>
        <p:txBody>
          <a:bodyPr/>
          <a:lstStyle/>
          <a:p>
            <a:pPr algn="ctr"/>
            <a:r>
              <a:rPr lang="zh-CN" altLang="en-US" sz="3600" dirty="0" smtClean="0">
                <a:solidFill>
                  <a:srgbClr val="0D0D0D"/>
                </a:solidFill>
                <a:latin typeface="Times New Roman" panose="02020603050405020304" pitchFamily="18" charset="0"/>
                <a:ea typeface="宋体" panose="02010600030101010101" pitchFamily="2" charset="-122"/>
              </a:rPr>
              <a:t>汇报提纲</a:t>
            </a:r>
            <a:endParaRPr lang="zh-CN" altLang="en-US" sz="3600" dirty="0" smtClean="0">
              <a:solidFill>
                <a:srgbClr val="0D0D0D"/>
              </a:solidFill>
              <a:latin typeface="Times New Roman" panose="02020603050405020304" pitchFamily="18" charset="0"/>
              <a:ea typeface="宋体" panose="02010600030101010101" pitchFamily="2" charset="-122"/>
            </a:endParaRPr>
          </a:p>
        </p:txBody>
      </p:sp>
      <p:grpSp>
        <p:nvGrpSpPr>
          <p:cNvPr id="6148" name="组合 8"/>
          <p:cNvGrpSpPr/>
          <p:nvPr/>
        </p:nvGrpSpPr>
        <p:grpSpPr bwMode="auto">
          <a:xfrm>
            <a:off x="1551905" y="3068959"/>
            <a:ext cx="6013451" cy="769938"/>
            <a:chOff x="2267744" y="2204127"/>
            <a:chExt cx="4968552" cy="769935"/>
          </a:xfrm>
        </p:grpSpPr>
        <p:sp>
          <p:nvSpPr>
            <p:cNvPr id="4" name="圆角矩形 3"/>
            <p:cNvSpPr/>
            <p:nvPr/>
          </p:nvSpPr>
          <p:spPr bwMode="auto">
            <a:xfrm>
              <a:off x="2267744" y="2204127"/>
              <a:ext cx="4968552" cy="769935"/>
            </a:xfrm>
            <a:prstGeom prst="roundRect">
              <a:avLst/>
            </a:prstGeom>
            <a:gradFill flip="none" rotWithShape="1">
              <a:gsLst>
                <a:gs pos="0">
                  <a:srgbClr val="009BD2">
                    <a:shade val="30000"/>
                    <a:satMod val="115000"/>
                  </a:srgbClr>
                </a:gs>
                <a:gs pos="50000">
                  <a:srgbClr val="009BD2">
                    <a:shade val="67500"/>
                    <a:satMod val="115000"/>
                  </a:srgbClr>
                </a:gs>
                <a:gs pos="100000">
                  <a:srgbClr val="009BD2">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514350" indent="-514350">
                <a:lnSpc>
                  <a:spcPct val="150000"/>
                </a:lnSpc>
                <a:buFont typeface="+mj-lt"/>
                <a:buAutoNum type="arabicPeriod"/>
                <a:defRPr/>
              </a:pPr>
              <a:endParaRPr lang="zh-CN" altLang="en-US"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6156" name="矩形 4"/>
            <p:cNvSpPr>
              <a:spLocks noChangeArrowheads="1"/>
            </p:cNvSpPr>
            <p:nvPr/>
          </p:nvSpPr>
          <p:spPr bwMode="auto">
            <a:xfrm>
              <a:off x="2422816" y="2229057"/>
              <a:ext cx="4282259" cy="646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Georgia" panose="02040502050405020303" pitchFamily="18"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Georgia" panose="02040502050405020303" pitchFamily="18"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Georgia" panose="02040502050405020303" pitchFamily="18"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9pPr>
            </a:lstStyle>
            <a:p>
              <a:pPr>
                <a:lnSpc>
                  <a:spcPct val="150000"/>
                </a:lnSpc>
                <a:spcBef>
                  <a:spcPct val="0"/>
                </a:spcBef>
                <a:buNone/>
              </a:pPr>
              <a:r>
                <a:rPr lang="zh-CN" altLang="en-US" sz="2400" b="1" dirty="0">
                  <a:solidFill>
                    <a:schemeClr val="bg1"/>
                  </a:solidFill>
                  <a:latin typeface="Times New Roman" panose="02020603050405020304" pitchFamily="18" charset="0"/>
                  <a:cs typeface="Times New Roman" panose="02020603050405020304" pitchFamily="18" charset="0"/>
                </a:rPr>
                <a:t>二</a:t>
              </a:r>
              <a:r>
                <a:rPr lang="zh-CN" altLang="en-US" sz="2400" b="1" dirty="0" smtClean="0">
                  <a:solidFill>
                    <a:schemeClr val="bg1"/>
                  </a:solidFill>
                  <a:latin typeface="Times New Roman" panose="02020603050405020304" pitchFamily="18" charset="0"/>
                  <a:cs typeface="Times New Roman" panose="02020603050405020304" pitchFamily="18" charset="0"/>
                </a:rPr>
                <a:t>、</a:t>
              </a:r>
              <a:r>
                <a:rPr lang="en-US" altLang="zh-CN" sz="2400" b="1" dirty="0">
                  <a:solidFill>
                    <a:schemeClr val="bg1"/>
                  </a:solidFill>
                  <a:latin typeface="Times New Roman" panose="02020603050405020304" pitchFamily="18" charset="0"/>
                  <a:cs typeface="Times New Roman" panose="02020603050405020304" pitchFamily="18" charset="0"/>
                </a:rPr>
                <a:t>HLA</a:t>
              </a:r>
              <a:r>
                <a:rPr lang="zh-CN" altLang="en-US" sz="2400" b="1" dirty="0">
                  <a:solidFill>
                    <a:schemeClr val="bg1"/>
                  </a:solidFill>
                  <a:latin typeface="Times New Roman" panose="02020603050405020304" pitchFamily="18" charset="0"/>
                  <a:cs typeface="Times New Roman" panose="02020603050405020304" pitchFamily="18" charset="0"/>
                </a:rPr>
                <a:t>相容性</a:t>
              </a:r>
              <a:r>
                <a:rPr lang="zh-CN" altLang="en-US" sz="2400" b="1" dirty="0" smtClean="0">
                  <a:solidFill>
                    <a:schemeClr val="bg1"/>
                  </a:solidFill>
                  <a:latin typeface="Times New Roman" panose="02020603050405020304" pitchFamily="18" charset="0"/>
                  <a:cs typeface="Times New Roman" panose="02020603050405020304" pitchFamily="18" charset="0"/>
                </a:rPr>
                <a:t>与淋巴细胞免疫</a:t>
              </a:r>
              <a:r>
                <a:rPr lang="zh-CN" altLang="en-US" sz="2400" b="1" dirty="0">
                  <a:solidFill>
                    <a:schemeClr val="bg1"/>
                  </a:solidFill>
                  <a:latin typeface="Times New Roman" panose="02020603050405020304" pitchFamily="18" charset="0"/>
                  <a:cs typeface="Times New Roman" panose="02020603050405020304" pitchFamily="18" charset="0"/>
                </a:rPr>
                <a:t>治疗</a:t>
              </a:r>
              <a:endParaRPr lang="zh-CN" altLang="en-US" sz="2400" b="1" dirty="0">
                <a:solidFill>
                  <a:schemeClr val="bg1"/>
                </a:solidFill>
                <a:latin typeface="Times New Roman" panose="02020603050405020304" pitchFamily="18" charset="0"/>
                <a:cs typeface="Times New Roman" panose="02020603050405020304" pitchFamily="18" charset="0"/>
              </a:endParaRPr>
            </a:p>
          </p:txBody>
        </p:sp>
      </p:grpSp>
      <p:grpSp>
        <p:nvGrpSpPr>
          <p:cNvPr id="6149" name="组合 9"/>
          <p:cNvGrpSpPr/>
          <p:nvPr/>
        </p:nvGrpSpPr>
        <p:grpSpPr bwMode="auto">
          <a:xfrm>
            <a:off x="1551905" y="4196158"/>
            <a:ext cx="6013451" cy="769938"/>
            <a:chOff x="2267744" y="2204496"/>
            <a:chExt cx="4968552" cy="769935"/>
          </a:xfrm>
        </p:grpSpPr>
        <p:sp>
          <p:nvSpPr>
            <p:cNvPr id="11" name="圆角矩形 10"/>
            <p:cNvSpPr/>
            <p:nvPr/>
          </p:nvSpPr>
          <p:spPr bwMode="auto">
            <a:xfrm>
              <a:off x="2267744" y="2204496"/>
              <a:ext cx="4968552" cy="769935"/>
            </a:xfrm>
            <a:prstGeom prst="roundRect">
              <a:avLst/>
            </a:prstGeom>
            <a:gradFill flip="none" rotWithShape="1">
              <a:gsLst>
                <a:gs pos="0">
                  <a:srgbClr val="009BD2">
                    <a:shade val="30000"/>
                    <a:satMod val="115000"/>
                  </a:srgbClr>
                </a:gs>
                <a:gs pos="50000">
                  <a:srgbClr val="009BD2">
                    <a:shade val="67500"/>
                    <a:satMod val="115000"/>
                  </a:srgbClr>
                </a:gs>
                <a:gs pos="100000">
                  <a:srgbClr val="009BD2">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514350" indent="-514350">
                <a:lnSpc>
                  <a:spcPct val="150000"/>
                </a:lnSpc>
                <a:buFont typeface="+mj-lt"/>
                <a:buAutoNum type="arabicPeriod"/>
                <a:defRPr/>
              </a:pPr>
              <a:endParaRPr lang="zh-CN" altLang="en-US"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6154" name="矩形 11"/>
            <p:cNvSpPr>
              <a:spLocks noChangeArrowheads="1"/>
            </p:cNvSpPr>
            <p:nvPr/>
          </p:nvSpPr>
          <p:spPr bwMode="auto">
            <a:xfrm>
              <a:off x="2423879" y="2266299"/>
              <a:ext cx="4498147" cy="646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Georgia" panose="02040502050405020303" pitchFamily="18"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Georgia" panose="02040502050405020303" pitchFamily="18"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Georgia" panose="02040502050405020303" pitchFamily="18"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9pPr>
            </a:lstStyle>
            <a:p>
              <a:pPr>
                <a:lnSpc>
                  <a:spcPct val="150000"/>
                </a:lnSpc>
                <a:spcBef>
                  <a:spcPct val="0"/>
                </a:spcBef>
                <a:buFontTx/>
                <a:buNone/>
              </a:pPr>
              <a:r>
                <a:rPr lang="zh-CN" altLang="en-US" sz="2400" b="1" dirty="0" smtClean="0">
                  <a:solidFill>
                    <a:schemeClr val="bg1"/>
                  </a:solidFill>
                  <a:latin typeface="Times New Roman" panose="02020603050405020304" pitchFamily="18" charset="0"/>
                  <a:cs typeface="Times New Roman" panose="02020603050405020304" pitchFamily="18" charset="0"/>
                </a:rPr>
                <a:t>三、淋巴细胞免疫治疗后的免疫学变化</a:t>
              </a:r>
              <a:endParaRPr lang="zh-CN" altLang="en-US" sz="2400" b="1" dirty="0">
                <a:solidFill>
                  <a:schemeClr val="bg1"/>
                </a:solidFill>
                <a:latin typeface="Times New Roman" panose="02020603050405020304" pitchFamily="18" charset="0"/>
                <a:cs typeface="Times New Roman" panose="02020603050405020304" pitchFamily="18" charset="0"/>
              </a:endParaRPr>
            </a:p>
          </p:txBody>
        </p:sp>
      </p:grpSp>
      <p:grpSp>
        <p:nvGrpSpPr>
          <p:cNvPr id="6150" name="组合 12"/>
          <p:cNvGrpSpPr/>
          <p:nvPr/>
        </p:nvGrpSpPr>
        <p:grpSpPr bwMode="auto">
          <a:xfrm>
            <a:off x="1551905" y="5323358"/>
            <a:ext cx="6013451" cy="769938"/>
            <a:chOff x="2267744" y="2204867"/>
            <a:chExt cx="4968552" cy="769935"/>
          </a:xfrm>
        </p:grpSpPr>
        <p:sp>
          <p:nvSpPr>
            <p:cNvPr id="14" name="圆角矩形 13"/>
            <p:cNvSpPr/>
            <p:nvPr/>
          </p:nvSpPr>
          <p:spPr bwMode="auto">
            <a:xfrm>
              <a:off x="2267744" y="2204867"/>
              <a:ext cx="4968552" cy="769935"/>
            </a:xfrm>
            <a:prstGeom prst="roundRect">
              <a:avLst/>
            </a:prstGeom>
            <a:gradFill flip="none" rotWithShape="1">
              <a:gsLst>
                <a:gs pos="0">
                  <a:srgbClr val="009BD2">
                    <a:shade val="30000"/>
                    <a:satMod val="115000"/>
                  </a:srgbClr>
                </a:gs>
                <a:gs pos="50000">
                  <a:srgbClr val="009BD2">
                    <a:shade val="67500"/>
                    <a:satMod val="115000"/>
                  </a:srgbClr>
                </a:gs>
                <a:gs pos="100000">
                  <a:srgbClr val="009BD2">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514350" indent="-514350">
                <a:lnSpc>
                  <a:spcPct val="150000"/>
                </a:lnSpc>
                <a:buFont typeface="+mj-lt"/>
                <a:buAutoNum type="arabicPeriod"/>
                <a:defRPr/>
              </a:pPr>
              <a:endParaRPr lang="zh-CN" altLang="en-US"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6152" name="矩形 14"/>
            <p:cNvSpPr>
              <a:spLocks noChangeArrowheads="1"/>
            </p:cNvSpPr>
            <p:nvPr/>
          </p:nvSpPr>
          <p:spPr bwMode="auto">
            <a:xfrm>
              <a:off x="2442190" y="2267255"/>
              <a:ext cx="3944411" cy="645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Georgia" panose="02040502050405020303" pitchFamily="18"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Georgia" panose="02040502050405020303" pitchFamily="18"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Georgia" panose="02040502050405020303" pitchFamily="18"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9pPr>
            </a:lstStyle>
            <a:p>
              <a:pPr>
                <a:lnSpc>
                  <a:spcPct val="150000"/>
                </a:lnSpc>
                <a:spcBef>
                  <a:spcPct val="0"/>
                </a:spcBef>
                <a:buFontTx/>
                <a:buNone/>
              </a:pPr>
              <a:r>
                <a:rPr lang="zh-CN" altLang="en-US" sz="2400" b="1" dirty="0" smtClean="0">
                  <a:solidFill>
                    <a:schemeClr val="bg1"/>
                  </a:solidFill>
                  <a:latin typeface="Times New Roman" panose="02020603050405020304" pitchFamily="18" charset="0"/>
                  <a:cs typeface="Times New Roman" panose="02020603050405020304" pitchFamily="18" charset="0"/>
                </a:rPr>
                <a:t>四、关于淋巴细胞免疫治疗的思考</a:t>
              </a:r>
              <a:endParaRPr lang="zh-CN" altLang="en-US" sz="2400" b="1" dirty="0">
                <a:solidFill>
                  <a:schemeClr val="bg1"/>
                </a:solidFill>
                <a:latin typeface="Times New Roman" panose="02020603050405020304" pitchFamily="18" charset="0"/>
                <a:cs typeface="Times New Roman" panose="02020603050405020304" pitchFamily="18" charset="0"/>
              </a:endParaRPr>
            </a:p>
          </p:txBody>
        </p:sp>
      </p:grpSp>
      <p:grpSp>
        <p:nvGrpSpPr>
          <p:cNvPr id="12" name="组合 8"/>
          <p:cNvGrpSpPr/>
          <p:nvPr/>
        </p:nvGrpSpPr>
        <p:grpSpPr bwMode="auto">
          <a:xfrm>
            <a:off x="1547664" y="1941756"/>
            <a:ext cx="6013452" cy="769938"/>
            <a:chOff x="2267744" y="2204127"/>
            <a:chExt cx="4968552" cy="769935"/>
          </a:xfrm>
        </p:grpSpPr>
        <p:sp>
          <p:nvSpPr>
            <p:cNvPr id="13" name="圆角矩形 12"/>
            <p:cNvSpPr/>
            <p:nvPr/>
          </p:nvSpPr>
          <p:spPr bwMode="auto">
            <a:xfrm>
              <a:off x="2267744" y="2204127"/>
              <a:ext cx="4968552" cy="769935"/>
            </a:xfrm>
            <a:prstGeom prst="roundRect">
              <a:avLst/>
            </a:prstGeom>
            <a:gradFill flip="none" rotWithShape="1">
              <a:gsLst>
                <a:gs pos="0">
                  <a:srgbClr val="009BD2">
                    <a:shade val="30000"/>
                    <a:satMod val="115000"/>
                  </a:srgbClr>
                </a:gs>
                <a:gs pos="50000">
                  <a:srgbClr val="009BD2">
                    <a:shade val="67500"/>
                    <a:satMod val="115000"/>
                  </a:srgbClr>
                </a:gs>
                <a:gs pos="100000">
                  <a:srgbClr val="009BD2">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514350" indent="-514350">
                <a:lnSpc>
                  <a:spcPct val="150000"/>
                </a:lnSpc>
                <a:buFont typeface="+mj-lt"/>
                <a:buAutoNum type="arabicPeriod"/>
                <a:defRPr/>
              </a:pPr>
              <a:endParaRPr lang="zh-CN" altLang="en-US" sz="2400" b="1" dirty="0">
                <a:solidFill>
                  <a:schemeClr val="bg1">
                    <a:lumMod val="75000"/>
                  </a:schemeClr>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5" name="矩形 4"/>
            <p:cNvSpPr>
              <a:spLocks noChangeArrowheads="1"/>
            </p:cNvSpPr>
            <p:nvPr/>
          </p:nvSpPr>
          <p:spPr bwMode="auto">
            <a:xfrm>
              <a:off x="2422816" y="2229642"/>
              <a:ext cx="3944410" cy="645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Georgia" panose="02040502050405020303" pitchFamily="18"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Georgia" panose="02040502050405020303" pitchFamily="18"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Georgia" panose="02040502050405020303" pitchFamily="18"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9pPr>
            </a:lstStyle>
            <a:p>
              <a:pPr>
                <a:lnSpc>
                  <a:spcPct val="150000"/>
                </a:lnSpc>
                <a:spcBef>
                  <a:spcPct val="0"/>
                </a:spcBef>
                <a:buNone/>
              </a:pPr>
              <a:r>
                <a:rPr lang="zh-CN" altLang="en-US" sz="2400" b="1" dirty="0" smtClean="0">
                  <a:solidFill>
                    <a:schemeClr val="bg1">
                      <a:lumMod val="75000"/>
                    </a:schemeClr>
                  </a:solidFill>
                  <a:latin typeface="Times New Roman" panose="02020603050405020304" pitchFamily="18" charset="0"/>
                  <a:cs typeface="Times New Roman" panose="02020603050405020304" pitchFamily="18" charset="0"/>
                </a:rPr>
                <a:t>一、封闭抗体与淋巴细胞免疫治疗</a:t>
              </a:r>
              <a:endParaRPr lang="zh-CN" altLang="en-US" sz="2400" b="1" dirty="0">
                <a:solidFill>
                  <a:schemeClr val="bg1">
                    <a:lumMod val="75000"/>
                  </a:schemeClr>
                </a:solidFill>
                <a:latin typeface="Times New Roman" panose="02020603050405020304" pitchFamily="18" charset="0"/>
                <a:cs typeface="Times New Roman" panose="02020603050405020304" pitchFamily="18" charset="0"/>
              </a:endParaRPr>
            </a:p>
          </p:txBody>
        </p:sp>
      </p:grpSp>
      <p:sp>
        <p:nvSpPr>
          <p:cNvPr id="2" name="灯片编号占位符 1"/>
          <p:cNvSpPr>
            <a:spLocks noGrp="1"/>
          </p:cNvSpPr>
          <p:nvPr>
            <p:ph type="sldNum" sz="quarter" idx="12"/>
          </p:nvPr>
        </p:nvSpPr>
        <p:spPr/>
        <p:txBody>
          <a:bodyPr/>
          <a:p>
            <a:fld id="{0C913308-F349-4B6D-A68A-DD1791B4A57B}"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35777"/>
    </mc:Choice>
    <mc:Fallback>
      <p:transition spd="slow" advTm="35777"/>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06388" y="4149080"/>
            <a:ext cx="8569325" cy="1679575"/>
          </a:xfrm>
          <a:prstGeom prst="rect">
            <a:avLst/>
          </a:prstGeom>
          <a:gradFill flip="none" rotWithShape="1">
            <a:gsLst>
              <a:gs pos="0">
                <a:srgbClr val="009BD2">
                  <a:shade val="30000"/>
                  <a:satMod val="115000"/>
                </a:srgbClr>
              </a:gs>
              <a:gs pos="50000">
                <a:srgbClr val="009BD2">
                  <a:shade val="67500"/>
                  <a:satMod val="115000"/>
                </a:srgbClr>
              </a:gs>
              <a:gs pos="100000">
                <a:srgbClr val="009BD2">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pic>
        <p:nvPicPr>
          <p:cNvPr id="32772" name="图片 2"/>
          <p:cNvPicPr>
            <a:picLocks noChangeAspect="1"/>
          </p:cNvPicPr>
          <p:nvPr/>
        </p:nvPicPr>
        <p:blipFill>
          <a:blip r:embed="rId1">
            <a:extLst>
              <a:ext uri="{28A0092B-C50C-407E-A947-70E740481C1C}">
                <a14:useLocalDpi xmlns:a14="http://schemas.microsoft.com/office/drawing/2010/main" val="0"/>
              </a:ext>
            </a:extLst>
          </a:blip>
          <a:srcRect l="2589" t="4651" r="2161"/>
          <a:stretch>
            <a:fillRect/>
          </a:stretch>
        </p:blipFill>
        <p:spPr bwMode="auto">
          <a:xfrm>
            <a:off x="-19501" y="0"/>
            <a:ext cx="9015412" cy="334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39552" y="4437112"/>
            <a:ext cx="8136136" cy="1130246"/>
          </a:xfrm>
          <a:prstGeom prst="rect">
            <a:avLst/>
          </a:prstGeom>
        </p:spPr>
        <p:txBody>
          <a:bodyPr wrap="square">
            <a:spAutoFit/>
          </a:bodyPr>
          <a:lstStyle/>
          <a:p>
            <a:pPr algn="just">
              <a:lnSpc>
                <a:spcPct val="150000"/>
              </a:lnSpc>
              <a:defRPr/>
            </a:pPr>
            <a:r>
              <a:rPr lang="zh-CN" altLang="en-US" sz="2400" b="1" dirty="0">
                <a:solidFill>
                  <a:schemeClr val="bg1"/>
                </a:solidFill>
                <a:latin typeface="Times New Roman" panose="02020603050405020304" pitchFamily="18" charset="0"/>
                <a:cs typeface="Times New Roman" panose="02020603050405020304" pitchFamily="18" charset="0"/>
              </a:rPr>
              <a:t>孕妇可产生针对父系</a:t>
            </a:r>
            <a:r>
              <a:rPr lang="en-US" altLang="zh-CN" sz="2400" b="1" dirty="0">
                <a:solidFill>
                  <a:schemeClr val="bg1"/>
                </a:solidFill>
                <a:latin typeface="Times New Roman" panose="02020603050405020304" pitchFamily="18" charset="0"/>
                <a:cs typeface="Times New Roman" panose="02020603050405020304" pitchFamily="18" charset="0"/>
              </a:rPr>
              <a:t>HLA</a:t>
            </a:r>
            <a:r>
              <a:rPr lang="zh-CN" altLang="en-US" sz="2400" b="1" dirty="0">
                <a:solidFill>
                  <a:schemeClr val="bg1"/>
                </a:solidFill>
                <a:latin typeface="Times New Roman" panose="02020603050405020304" pitchFamily="18" charset="0"/>
                <a:cs typeface="Times New Roman" panose="02020603050405020304" pitchFamily="18" charset="0"/>
              </a:rPr>
              <a:t>抗原相关的保护性</a:t>
            </a:r>
            <a:r>
              <a:rPr lang="zh-CN" altLang="en-US" sz="2400" b="1" dirty="0" smtClean="0">
                <a:solidFill>
                  <a:schemeClr val="bg1"/>
                </a:solidFill>
                <a:latin typeface="Times New Roman" panose="02020603050405020304" pitchFamily="18" charset="0"/>
                <a:cs typeface="Times New Roman" panose="02020603050405020304" pitchFamily="18" charset="0"/>
              </a:rPr>
              <a:t>抗体，提示可能</a:t>
            </a:r>
            <a:r>
              <a:rPr lang="zh-CN" altLang="en-US" sz="2400" b="1" dirty="0">
                <a:solidFill>
                  <a:schemeClr val="bg1"/>
                </a:solidFill>
                <a:latin typeface="Times New Roman" panose="02020603050405020304" pitchFamily="18" charset="0"/>
                <a:cs typeface="Times New Roman" panose="02020603050405020304" pitchFamily="18" charset="0"/>
              </a:rPr>
              <a:t>对成功妊娠非常</a:t>
            </a:r>
            <a:r>
              <a:rPr lang="zh-CN" altLang="en-US" sz="2400" b="1" dirty="0" smtClean="0">
                <a:solidFill>
                  <a:schemeClr val="bg1"/>
                </a:solidFill>
                <a:latin typeface="Times New Roman" panose="02020603050405020304" pitchFamily="18" charset="0"/>
                <a:cs typeface="Times New Roman" panose="02020603050405020304" pitchFamily="18" charset="0"/>
              </a:rPr>
              <a:t>重要</a:t>
            </a:r>
            <a:endParaRPr lang="zh-CN" altLang="en-US" sz="2400" b="1" dirty="0">
              <a:solidFill>
                <a:schemeClr val="bg1"/>
              </a:solidFill>
              <a:latin typeface="Times New Roman" panose="02020603050405020304" pitchFamily="18" charset="0"/>
              <a:cs typeface="Times New Roman" panose="02020603050405020304" pitchFamily="18" charset="0"/>
            </a:endParaRPr>
          </a:p>
        </p:txBody>
      </p:sp>
      <p:sp>
        <p:nvSpPr>
          <p:cNvPr id="2" name="TextBox 1"/>
          <p:cNvSpPr txBox="1"/>
          <p:nvPr/>
        </p:nvSpPr>
        <p:spPr>
          <a:xfrm>
            <a:off x="2339752" y="5996910"/>
            <a:ext cx="4564070" cy="461665"/>
          </a:xfrm>
          <a:prstGeom prst="rect">
            <a:avLst/>
          </a:prstGeom>
          <a:noFill/>
        </p:spPr>
        <p:txBody>
          <a:bodyPr wrap="none" rtlCol="0">
            <a:spAutoFit/>
          </a:bodyPr>
          <a:lstStyle/>
          <a:p>
            <a:r>
              <a:rPr lang="zh-CN" altLang="en-US" sz="2400" b="1" dirty="0" smtClean="0">
                <a:latin typeface="Times New Roman" panose="02020603050405020304" pitchFamily="18" charset="0"/>
                <a:cs typeface="Times New Roman" panose="02020603050405020304" pitchFamily="18" charset="0"/>
              </a:rPr>
              <a:t>提出</a:t>
            </a:r>
            <a:r>
              <a:rPr lang="en-US" altLang="zh-CN" sz="2400" b="1" dirty="0" smtClean="0">
                <a:latin typeface="Times New Roman" panose="02020603050405020304" pitchFamily="18" charset="0"/>
                <a:cs typeface="Times New Roman" panose="02020603050405020304" pitchFamily="18" charset="0"/>
              </a:rPr>
              <a:t>HLA</a:t>
            </a:r>
            <a:r>
              <a:rPr lang="zh-CN" altLang="en-US" sz="2400" b="1" dirty="0" smtClean="0">
                <a:latin typeface="Times New Roman" panose="02020603050405020304" pitchFamily="18" charset="0"/>
                <a:cs typeface="Times New Roman" panose="02020603050405020304" pitchFamily="18" charset="0"/>
              </a:rPr>
              <a:t>相容性与封闭抗体相关</a:t>
            </a:r>
            <a:endParaRPr lang="zh-CN" altLang="en-US" sz="2400" b="1" dirty="0">
              <a:latin typeface="Times New Roman" panose="02020603050405020304" pitchFamily="18" charset="0"/>
              <a:cs typeface="Times New Roman" panose="02020603050405020304" pitchFamily="18" charset="0"/>
            </a:endParaRPr>
          </a:p>
        </p:txBody>
      </p:sp>
      <p:sp>
        <p:nvSpPr>
          <p:cNvPr id="3" name="TextBox 2"/>
          <p:cNvSpPr txBox="1"/>
          <p:nvPr/>
        </p:nvSpPr>
        <p:spPr>
          <a:xfrm>
            <a:off x="4969033" y="397332"/>
            <a:ext cx="2044149" cy="461665"/>
          </a:xfrm>
          <a:prstGeom prst="rect">
            <a:avLst/>
          </a:prstGeom>
          <a:noFill/>
        </p:spPr>
        <p:txBody>
          <a:bodyPr wrap="none" rtlCol="0">
            <a:spAutoFit/>
          </a:bodyPr>
          <a:lstStyle/>
          <a:p>
            <a:r>
              <a:rPr lang="en-US" altLang="zh-CN" sz="2400" b="1" dirty="0" smtClean="0">
                <a:solidFill>
                  <a:srgbClr val="0070C0"/>
                </a:solidFill>
              </a:rPr>
              <a:t>1983</a:t>
            </a:r>
            <a:r>
              <a:rPr lang="zh-CN" altLang="en-US" sz="2400" b="1" dirty="0" smtClean="0">
                <a:solidFill>
                  <a:srgbClr val="0070C0"/>
                </a:solidFill>
              </a:rPr>
              <a:t>年柳叶刀</a:t>
            </a:r>
            <a:endParaRPr lang="zh-CN" altLang="en-US" sz="2400" b="1" dirty="0">
              <a:solidFill>
                <a:srgbClr val="0070C0"/>
              </a:solidFill>
            </a:endParaRPr>
          </a:p>
        </p:txBody>
      </p:sp>
    </p:spTree>
  </p:cSld>
  <p:clrMapOvr>
    <a:masterClrMapping/>
  </p:clrMapOvr>
  <p:transition spd="slow" advTm="15204"/>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6544" y="2840038"/>
            <a:ext cx="4289425" cy="3711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3796" name="灯片编号占位符 7"/>
          <p:cNvSpPr txBox="1"/>
          <p:nvPr/>
        </p:nvSpPr>
        <p:spPr bwMode="auto">
          <a:xfrm>
            <a:off x="6553200" y="58896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fld id="{E846BB5B-C3BD-42B0-A4E6-3BAFF726A558}" type="slidenum">
              <a:rPr lang="zh-CN" altLang="en-US" sz="1800">
                <a:solidFill>
                  <a:schemeClr val="bg1"/>
                </a:solidFill>
                <a:latin typeface="Segoe UI" panose="020B0502040204020203" pitchFamily="34" charset="0"/>
                <a:cs typeface="Segoe UI" panose="020B0502040204020203" pitchFamily="34" charset="0"/>
              </a:rPr>
            </a:fld>
            <a:endParaRPr lang="zh-CN" altLang="en-US" sz="1800">
              <a:solidFill>
                <a:schemeClr val="bg1"/>
              </a:solidFill>
              <a:latin typeface="Segoe UI" panose="020B0502040204020203" pitchFamily="34" charset="0"/>
              <a:cs typeface="Segoe UI" panose="020B0502040204020203" pitchFamily="34" charset="0"/>
            </a:endParaRPr>
          </a:p>
        </p:txBody>
      </p:sp>
      <p:sp>
        <p:nvSpPr>
          <p:cNvPr id="4" name="矩形 3"/>
          <p:cNvSpPr/>
          <p:nvPr/>
        </p:nvSpPr>
        <p:spPr>
          <a:xfrm>
            <a:off x="5408613" y="3943439"/>
            <a:ext cx="3449637" cy="2422436"/>
          </a:xfrm>
          <a:prstGeom prst="rect">
            <a:avLst/>
          </a:prstGeom>
          <a:gradFill flip="none" rotWithShape="1">
            <a:gsLst>
              <a:gs pos="0">
                <a:srgbClr val="009BD2">
                  <a:shade val="30000"/>
                  <a:satMod val="115000"/>
                </a:srgbClr>
              </a:gs>
              <a:gs pos="50000">
                <a:srgbClr val="009BD2">
                  <a:shade val="67500"/>
                  <a:satMod val="115000"/>
                </a:srgbClr>
              </a:gs>
              <a:gs pos="100000">
                <a:srgbClr val="009BD2">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文本框 2"/>
          <p:cNvSpPr txBox="1"/>
          <p:nvPr/>
        </p:nvSpPr>
        <p:spPr>
          <a:xfrm>
            <a:off x="5453496" y="4451628"/>
            <a:ext cx="3278188" cy="1569660"/>
          </a:xfrm>
          <a:prstGeom prst="rect">
            <a:avLst/>
          </a:prstGeom>
          <a:noFill/>
        </p:spPr>
        <p:txBody>
          <a:bodyPr>
            <a:spAutoFit/>
          </a:bodyPr>
          <a:lstStyle/>
          <a:p>
            <a:pPr algn="just">
              <a:defRPr/>
            </a:pPr>
            <a:r>
              <a:rPr lang="zh-CN" altLang="en-US" sz="2400" b="1" dirty="0">
                <a:solidFill>
                  <a:schemeClr val="bg1"/>
                </a:solidFill>
                <a:latin typeface="Times New Roman" panose="02020603050405020304" pitchFamily="18" charset="0"/>
                <a:cs typeface="Times New Roman" panose="02020603050405020304" pitchFamily="18" charset="0"/>
              </a:rPr>
              <a:t>夫妇</a:t>
            </a:r>
            <a:r>
              <a:rPr lang="zh-CN" altLang="en-US" sz="2400" b="1" dirty="0" smtClean="0">
                <a:solidFill>
                  <a:schemeClr val="bg1"/>
                </a:solidFill>
                <a:latin typeface="Times New Roman" panose="02020603050405020304" pitchFamily="18" charset="0"/>
                <a:cs typeface="Times New Roman" panose="02020603050405020304" pitchFamily="18" charset="0"/>
              </a:rPr>
              <a:t>间</a:t>
            </a:r>
            <a:r>
              <a:rPr lang="en-US" altLang="zh-CN" sz="2400" b="1" dirty="0" smtClean="0">
                <a:solidFill>
                  <a:schemeClr val="bg1"/>
                </a:solidFill>
                <a:latin typeface="Times New Roman" panose="02020603050405020304" pitchFamily="18" charset="0"/>
                <a:cs typeface="Times New Roman" panose="02020603050405020304" pitchFamily="18" charset="0"/>
              </a:rPr>
              <a:t>HLA</a:t>
            </a:r>
            <a:r>
              <a:rPr lang="zh-CN" altLang="en-US" sz="2400" b="1" dirty="0" smtClean="0">
                <a:solidFill>
                  <a:schemeClr val="bg1"/>
                </a:solidFill>
                <a:latin typeface="Times New Roman" panose="02020603050405020304" pitchFamily="18" charset="0"/>
                <a:cs typeface="Times New Roman" panose="02020603050405020304" pitchFamily="18" charset="0"/>
              </a:rPr>
              <a:t>相容性增高可导致母胎对胚胎产生错误的免疫识别，复发</a:t>
            </a:r>
            <a:r>
              <a:rPr lang="zh-CN" altLang="en-US" sz="2400" b="1" dirty="0">
                <a:solidFill>
                  <a:schemeClr val="bg1"/>
                </a:solidFill>
                <a:latin typeface="Times New Roman" panose="02020603050405020304" pitchFamily="18" charset="0"/>
                <a:cs typeface="Times New Roman" panose="02020603050405020304" pitchFamily="18" charset="0"/>
              </a:rPr>
              <a:t>性</a:t>
            </a:r>
            <a:r>
              <a:rPr lang="zh-CN" altLang="en-US" sz="2400" b="1" dirty="0" smtClean="0">
                <a:solidFill>
                  <a:schemeClr val="bg1"/>
                </a:solidFill>
                <a:latin typeface="Times New Roman" panose="02020603050405020304" pitchFamily="18" charset="0"/>
                <a:cs typeface="Times New Roman" panose="02020603050405020304" pitchFamily="18" charset="0"/>
              </a:rPr>
              <a:t>流产概率升高</a:t>
            </a:r>
            <a:endParaRPr lang="en-US" altLang="zh-CN" sz="2400" b="1" dirty="0">
              <a:solidFill>
                <a:schemeClr val="bg1"/>
              </a:solidFill>
              <a:latin typeface="Times New Roman" panose="02020603050405020304" pitchFamily="18" charset="0"/>
              <a:cs typeface="Times New Roman" panose="02020603050405020304" pitchFamily="18" charset="0"/>
            </a:endParaRPr>
          </a:p>
        </p:txBody>
      </p:sp>
      <p:pic>
        <p:nvPicPr>
          <p:cNvPr id="3379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38" y="44624"/>
            <a:ext cx="8412163" cy="1819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3800" name="Picture 3"/>
          <p:cNvPicPr>
            <a:picLocks noChangeAspect="1" noChangeArrowheads="1"/>
          </p:cNvPicPr>
          <p:nvPr/>
        </p:nvPicPr>
        <p:blipFill>
          <a:blip r:embed="rId3">
            <a:extLst>
              <a:ext uri="{28A0092B-C50C-407E-A947-70E740481C1C}">
                <a14:useLocalDpi xmlns:a14="http://schemas.microsoft.com/office/drawing/2010/main" val="0"/>
              </a:ext>
            </a:extLst>
          </a:blip>
          <a:srcRect t="65166"/>
          <a:stretch>
            <a:fillRect/>
          </a:stretch>
        </p:blipFill>
        <p:spPr bwMode="auto">
          <a:xfrm>
            <a:off x="7938" y="1905000"/>
            <a:ext cx="9136062" cy="93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advTm="36234"/>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67544" y="3882766"/>
            <a:ext cx="7671594" cy="2096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4970"/>
            <a:ext cx="6660232" cy="2244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2351"/>
          <a:stretch>
            <a:fillRect/>
          </a:stretch>
        </p:blipFill>
        <p:spPr bwMode="auto">
          <a:xfrm>
            <a:off x="3354827" y="2158941"/>
            <a:ext cx="5645065" cy="2291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1019082" y="6165303"/>
            <a:ext cx="7128792" cy="535635"/>
          </a:xfrm>
          <a:prstGeom prst="rect">
            <a:avLst/>
          </a:prstGeom>
          <a:gradFill flip="none" rotWithShape="1">
            <a:gsLst>
              <a:gs pos="0">
                <a:srgbClr val="009BD2">
                  <a:shade val="30000"/>
                  <a:satMod val="115000"/>
                </a:srgbClr>
              </a:gs>
              <a:gs pos="50000">
                <a:srgbClr val="009BD2">
                  <a:shade val="67500"/>
                  <a:satMod val="115000"/>
                </a:srgbClr>
              </a:gs>
              <a:gs pos="100000">
                <a:srgbClr val="009BD2">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b="1" dirty="0" smtClean="0">
                <a:latin typeface="Times New Roman" panose="02020603050405020304" pitchFamily="18" charset="0"/>
                <a:cs typeface="Times New Roman" panose="02020603050405020304" pitchFamily="18" charset="0"/>
              </a:rPr>
              <a:t>HLA-DQ</a:t>
            </a:r>
            <a:r>
              <a:rPr lang="zh-CN" altLang="en-US" sz="2000" b="1" dirty="0" smtClean="0">
                <a:latin typeface="Times New Roman" panose="02020603050405020304" pitchFamily="18" charset="0"/>
                <a:cs typeface="Times New Roman" panose="02020603050405020304" pitchFamily="18" charset="0"/>
              </a:rPr>
              <a:t>和</a:t>
            </a:r>
            <a:r>
              <a:rPr lang="en-US" altLang="zh-CN" sz="2000" b="1" dirty="0" smtClean="0">
                <a:latin typeface="Times New Roman" panose="02020603050405020304" pitchFamily="18" charset="0"/>
                <a:cs typeface="Times New Roman" panose="02020603050405020304" pitchFamily="18" charset="0"/>
              </a:rPr>
              <a:t>HLA-DR</a:t>
            </a:r>
            <a:r>
              <a:rPr lang="zh-CN" altLang="en-US" sz="2000" b="1" dirty="0">
                <a:latin typeface="Times New Roman" panose="02020603050405020304" pitchFamily="18" charset="0"/>
                <a:cs typeface="Times New Roman" panose="02020603050405020304" pitchFamily="18" charset="0"/>
              </a:rPr>
              <a:t>的</a:t>
            </a:r>
            <a:r>
              <a:rPr lang="zh-CN" altLang="en-US" sz="2000" b="1" dirty="0" smtClean="0">
                <a:latin typeface="Times New Roman" panose="02020603050405020304" pitchFamily="18" charset="0"/>
                <a:cs typeface="Times New Roman" panose="02020603050405020304" pitchFamily="18" charset="0"/>
              </a:rPr>
              <a:t>特定位点可能是复发性流产相关</a:t>
            </a:r>
            <a:endParaRPr lang="zh-CN" altLang="en-US" sz="2000" b="1" dirty="0">
              <a:latin typeface="Times New Roman" panose="02020603050405020304" pitchFamily="18" charset="0"/>
              <a:cs typeface="Times New Roman" panose="02020603050405020304" pitchFamily="18" charset="0"/>
            </a:endParaRPr>
          </a:p>
        </p:txBody>
      </p:sp>
      <p:sp>
        <p:nvSpPr>
          <p:cNvPr id="2" name="TextBox 1"/>
          <p:cNvSpPr txBox="1"/>
          <p:nvPr/>
        </p:nvSpPr>
        <p:spPr>
          <a:xfrm>
            <a:off x="6652260" y="864235"/>
            <a:ext cx="1387475" cy="460375"/>
          </a:xfrm>
          <a:prstGeom prst="rect">
            <a:avLst/>
          </a:prstGeom>
          <a:solidFill>
            <a:schemeClr val="bg1"/>
          </a:solidFill>
        </p:spPr>
        <p:txBody>
          <a:bodyPr wrap="square" rtlCol="0">
            <a:spAutoFit/>
          </a:bodyPr>
          <a:lstStyle/>
          <a:p>
            <a:pPr algn="ctr"/>
            <a:r>
              <a:rPr lang="zh-CN" altLang="en-US" sz="2400" b="1" dirty="0" smtClean="0">
                <a:solidFill>
                  <a:srgbClr val="C00000"/>
                </a:solidFill>
              </a:rPr>
              <a:t>日本</a:t>
            </a:r>
            <a:endParaRPr lang="zh-CN" altLang="en-US" sz="2400" b="1" dirty="0">
              <a:solidFill>
                <a:srgbClr val="C00000"/>
              </a:solidFill>
            </a:endParaRPr>
          </a:p>
        </p:txBody>
      </p:sp>
      <p:sp>
        <p:nvSpPr>
          <p:cNvPr id="7" name="TextBox 6"/>
          <p:cNvSpPr txBox="1"/>
          <p:nvPr/>
        </p:nvSpPr>
        <p:spPr>
          <a:xfrm>
            <a:off x="3330116" y="3068960"/>
            <a:ext cx="803425" cy="461665"/>
          </a:xfrm>
          <a:prstGeom prst="rect">
            <a:avLst/>
          </a:prstGeom>
          <a:noFill/>
        </p:spPr>
        <p:txBody>
          <a:bodyPr wrap="none" rtlCol="0">
            <a:spAutoFit/>
          </a:bodyPr>
          <a:lstStyle/>
          <a:p>
            <a:r>
              <a:rPr lang="zh-CN" altLang="en-US" sz="2400" b="1" dirty="0" smtClean="0">
                <a:solidFill>
                  <a:srgbClr val="C00000"/>
                </a:solidFill>
              </a:rPr>
              <a:t>印度</a:t>
            </a:r>
            <a:endParaRPr lang="zh-CN" altLang="en-US" sz="2400" b="1" dirty="0">
              <a:solidFill>
                <a:srgbClr val="C00000"/>
              </a:solidFill>
            </a:endParaRPr>
          </a:p>
        </p:txBody>
      </p:sp>
      <p:sp>
        <p:nvSpPr>
          <p:cNvPr id="8" name="TextBox 7"/>
          <p:cNvSpPr txBox="1"/>
          <p:nvPr/>
        </p:nvSpPr>
        <p:spPr>
          <a:xfrm>
            <a:off x="6652592" y="4722409"/>
            <a:ext cx="803425" cy="461665"/>
          </a:xfrm>
          <a:prstGeom prst="rect">
            <a:avLst/>
          </a:prstGeom>
          <a:noFill/>
        </p:spPr>
        <p:txBody>
          <a:bodyPr wrap="none" rtlCol="0">
            <a:spAutoFit/>
          </a:bodyPr>
          <a:lstStyle/>
          <a:p>
            <a:r>
              <a:rPr lang="zh-CN" altLang="en-US" sz="2400" b="1" dirty="0" smtClean="0">
                <a:solidFill>
                  <a:srgbClr val="C00000"/>
                </a:solidFill>
              </a:rPr>
              <a:t>中国</a:t>
            </a:r>
            <a:endParaRPr lang="zh-CN" altLang="en-US" sz="2400" b="1" dirty="0">
              <a:solidFill>
                <a:srgbClr val="C00000"/>
              </a:solidFill>
            </a:endParaRPr>
          </a:p>
        </p:txBody>
      </p:sp>
      <p:sp>
        <p:nvSpPr>
          <p:cNvPr id="3" name="云形 2"/>
          <p:cNvSpPr/>
          <p:nvPr/>
        </p:nvSpPr>
        <p:spPr>
          <a:xfrm>
            <a:off x="561332" y="2269118"/>
            <a:ext cx="2570508" cy="1735946"/>
          </a:xfrm>
          <a:prstGeom prst="cloud">
            <a:avLst/>
          </a:prstGeom>
          <a:solidFill>
            <a:srgbClr val="CCFF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rPr>
              <a:t>样本量小</a:t>
            </a:r>
            <a:endParaRPr lang="zh-CN" altLang="en-US" sz="2800" b="1" dirty="0">
              <a:solidFill>
                <a:schemeClr val="tx1"/>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0825" y="4509120"/>
            <a:ext cx="8569325" cy="1992312"/>
          </a:xfrm>
          <a:prstGeom prst="rect">
            <a:avLst/>
          </a:prstGeom>
          <a:gradFill flip="none" rotWithShape="1">
            <a:gsLst>
              <a:gs pos="0">
                <a:srgbClr val="009BD2">
                  <a:shade val="30000"/>
                  <a:satMod val="115000"/>
                </a:srgbClr>
              </a:gs>
              <a:gs pos="50000">
                <a:srgbClr val="009BD2">
                  <a:shade val="67500"/>
                  <a:satMod val="115000"/>
                </a:srgbClr>
              </a:gs>
              <a:gs pos="100000">
                <a:srgbClr val="009BD2">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b="1" dirty="0">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endParaRPr>
          </a:p>
        </p:txBody>
      </p:sp>
      <p:grpSp>
        <p:nvGrpSpPr>
          <p:cNvPr id="31748" name="组合 4"/>
          <p:cNvGrpSpPr/>
          <p:nvPr/>
        </p:nvGrpSpPr>
        <p:grpSpPr bwMode="auto">
          <a:xfrm>
            <a:off x="35496" y="47625"/>
            <a:ext cx="8794750" cy="1941513"/>
            <a:chOff x="539552" y="47518"/>
            <a:chExt cx="8794948" cy="1941322"/>
          </a:xfrm>
        </p:grpSpPr>
        <p:pic>
          <p:nvPicPr>
            <p:cNvPr id="31756" name="图片 2"/>
            <p:cNvPicPr>
              <a:picLocks noChangeAspect="1"/>
            </p:cNvPicPr>
            <p:nvPr/>
          </p:nvPicPr>
          <p:blipFill>
            <a:blip r:embed="rId1">
              <a:extLst>
                <a:ext uri="{28A0092B-C50C-407E-A947-70E740481C1C}">
                  <a14:useLocalDpi xmlns:a14="http://schemas.microsoft.com/office/drawing/2010/main" val="0"/>
                </a:ext>
              </a:extLst>
            </a:blip>
            <a:srcRect t="35622" r="25751"/>
            <a:stretch>
              <a:fillRect/>
            </a:stretch>
          </p:blipFill>
          <p:spPr bwMode="auto">
            <a:xfrm>
              <a:off x="539552" y="47518"/>
              <a:ext cx="8660905" cy="1941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7" name="图片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105650" y="188640"/>
              <a:ext cx="222885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1749" name="图片 11"/>
          <p:cNvPicPr>
            <a:picLocks noChangeAspect="1"/>
          </p:cNvPicPr>
          <p:nvPr/>
        </p:nvPicPr>
        <p:blipFill>
          <a:blip r:embed="rId3">
            <a:extLst>
              <a:ext uri="{28A0092B-C50C-407E-A947-70E740481C1C}">
                <a14:useLocalDpi xmlns:a14="http://schemas.microsoft.com/office/drawing/2010/main" val="0"/>
              </a:ext>
            </a:extLst>
          </a:blip>
          <a:srcRect l="444" t="7399" r="1541" b="20221"/>
          <a:stretch>
            <a:fillRect/>
          </a:stretch>
        </p:blipFill>
        <p:spPr bwMode="auto">
          <a:xfrm>
            <a:off x="1187450" y="1916113"/>
            <a:ext cx="6040438" cy="256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94000" y="4581128"/>
            <a:ext cx="8424102" cy="461665"/>
          </a:xfrm>
          <a:prstGeom prst="rect">
            <a:avLst/>
          </a:prstGeom>
        </p:spPr>
        <p:txBody>
          <a:bodyPr wrap="none">
            <a:spAutoFit/>
          </a:bodyPr>
          <a:lstStyle/>
          <a:p>
            <a:pPr algn="ctr">
              <a:defRPr/>
            </a:pPr>
            <a:r>
              <a:rPr lang="zh-CN" altLang="en-US" sz="2400" b="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zh-CN" altLang="en-US" sz="2400"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zh-CN" sz="2400"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HLA</a:t>
            </a:r>
            <a:r>
              <a:rPr lang="zh-CN" altLang="en-US" sz="2400"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基因位于</a:t>
            </a:r>
            <a:r>
              <a:rPr lang="en-US" altLang="zh-CN" sz="2400"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6</a:t>
            </a:r>
            <a:r>
              <a:rPr lang="zh-CN" altLang="en-US" sz="2400"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号染色体短臂，约</a:t>
            </a:r>
            <a:r>
              <a:rPr lang="en-US" altLang="zh-CN" sz="2400"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4Mb</a:t>
            </a:r>
            <a:r>
              <a:rPr lang="zh-CN" altLang="en-US" sz="2400"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，编码</a:t>
            </a:r>
            <a:r>
              <a:rPr lang="en-US" altLang="zh-CN" sz="2400"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130</a:t>
            </a:r>
            <a:r>
              <a:rPr lang="zh-CN" altLang="en-US" sz="2400" b="1" dirty="0" smtClean="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个功能基因</a:t>
            </a:r>
            <a:endParaRPr lang="zh-CN" altLang="en-US" sz="2400" b="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7" name="TextBox 6"/>
          <p:cNvSpPr txBox="1"/>
          <p:nvPr/>
        </p:nvSpPr>
        <p:spPr>
          <a:xfrm>
            <a:off x="847606" y="5048143"/>
            <a:ext cx="7848600" cy="1477328"/>
          </a:xfrm>
          <a:prstGeom prst="rect">
            <a:avLst/>
          </a:prstGeom>
          <a:noFill/>
        </p:spPr>
        <p:txBody>
          <a:bodyPr wrap="square">
            <a:spAutoFit/>
          </a:bodyPr>
          <a:lstStyle/>
          <a:p>
            <a:pPr>
              <a:lnSpc>
                <a:spcPct val="150000"/>
              </a:lnSpc>
              <a:defRPr/>
            </a:pPr>
            <a:r>
              <a:rPr lang="en-US" altLang="zh-CN" sz="2000" b="1" dirty="0" smtClean="0">
                <a:solidFill>
                  <a:schemeClr val="bg1"/>
                </a:solidFill>
                <a:latin typeface="Times New Roman" panose="02020603050405020304" pitchFamily="18" charset="0"/>
                <a:cs typeface="Times New Roman" panose="02020603050405020304" pitchFamily="18" charset="0"/>
              </a:rPr>
              <a:t>HLA</a:t>
            </a:r>
            <a:r>
              <a:rPr lang="zh-CN" altLang="en-US" sz="2000" b="1" dirty="0" smtClean="0">
                <a:solidFill>
                  <a:schemeClr val="bg1"/>
                </a:solidFill>
                <a:latin typeface="Times New Roman" panose="02020603050405020304" pitchFamily="18" charset="0"/>
                <a:cs typeface="Times New Roman" panose="02020603050405020304" pitchFamily="18" charset="0"/>
              </a:rPr>
              <a:t>与妊娠丢失有关的可能机制：</a:t>
            </a:r>
            <a:endParaRPr lang="en-US" altLang="zh-CN" sz="2000" b="1" dirty="0" smtClean="0">
              <a:solidFill>
                <a:schemeClr val="bg1"/>
              </a:solidFill>
              <a:latin typeface="Times New Roman" panose="02020603050405020304" pitchFamily="18" charset="0"/>
              <a:cs typeface="Times New Roman" panose="02020603050405020304" pitchFamily="18" charset="0"/>
            </a:endParaRPr>
          </a:p>
          <a:p>
            <a:pPr>
              <a:lnSpc>
                <a:spcPct val="150000"/>
              </a:lnSpc>
              <a:defRPr/>
            </a:pPr>
            <a:r>
              <a:rPr lang="en-US" altLang="zh-CN" sz="2000" b="1" dirty="0" smtClean="0">
                <a:solidFill>
                  <a:schemeClr val="bg1"/>
                </a:solidFill>
                <a:latin typeface="Times New Roman" panose="02020603050405020304" pitchFamily="18" charset="0"/>
                <a:cs typeface="Times New Roman" panose="02020603050405020304" pitchFamily="18" charset="0"/>
              </a:rPr>
              <a:t>1</a:t>
            </a:r>
            <a:r>
              <a:rPr lang="zh-CN" altLang="en-US" sz="2000" b="1" dirty="0" smtClean="0">
                <a:solidFill>
                  <a:schemeClr val="bg1"/>
                </a:solidFill>
                <a:latin typeface="Times New Roman" panose="02020603050405020304" pitchFamily="18" charset="0"/>
                <a:cs typeface="Times New Roman" panose="02020603050405020304" pitchFamily="18" charset="0"/>
              </a:rPr>
              <a:t>、母体存在</a:t>
            </a:r>
            <a:r>
              <a:rPr lang="zh-CN" altLang="en-US" sz="2000" b="1" dirty="0" smtClean="0">
                <a:solidFill>
                  <a:srgbClr val="FFFF00"/>
                </a:solidFill>
                <a:latin typeface="Times New Roman" panose="02020603050405020304" pitchFamily="18" charset="0"/>
                <a:cs typeface="Times New Roman" panose="02020603050405020304" pitchFamily="18" charset="0"/>
              </a:rPr>
              <a:t>易</a:t>
            </a:r>
            <a:r>
              <a:rPr lang="zh-CN" altLang="en-US" sz="2000" b="1" dirty="0">
                <a:solidFill>
                  <a:srgbClr val="FFFF00"/>
                </a:solidFill>
                <a:latin typeface="Times New Roman" panose="02020603050405020304" pitchFamily="18" charset="0"/>
                <a:cs typeface="Times New Roman" panose="02020603050405020304" pitchFamily="18" charset="0"/>
              </a:rPr>
              <a:t>感基因</a:t>
            </a:r>
            <a:r>
              <a:rPr lang="zh-CN" altLang="en-US" sz="2000" b="1" dirty="0" smtClean="0">
                <a:solidFill>
                  <a:srgbClr val="FFFF00"/>
                </a:solidFill>
                <a:latin typeface="Times New Roman" panose="02020603050405020304" pitchFamily="18" charset="0"/>
                <a:cs typeface="Times New Roman" panose="02020603050405020304" pitchFamily="18" charset="0"/>
              </a:rPr>
              <a:t>位点</a:t>
            </a:r>
            <a:r>
              <a:rPr lang="zh-CN" altLang="en-US" sz="2000" b="1" dirty="0" smtClean="0">
                <a:solidFill>
                  <a:schemeClr val="bg1"/>
                </a:solidFill>
                <a:latin typeface="Times New Roman" panose="02020603050405020304" pitchFamily="18" charset="0"/>
                <a:cs typeface="Times New Roman" panose="02020603050405020304" pitchFamily="18" charset="0"/>
              </a:rPr>
              <a:t>，导致</a:t>
            </a:r>
            <a:r>
              <a:rPr lang="zh-CN" altLang="en-US" sz="2000" b="1" dirty="0">
                <a:solidFill>
                  <a:schemeClr val="bg1"/>
                </a:solidFill>
                <a:latin typeface="Times New Roman" panose="02020603050405020304" pitchFamily="18" charset="0"/>
                <a:cs typeface="Times New Roman" panose="02020603050405020304" pitchFamily="18" charset="0"/>
              </a:rPr>
              <a:t>母体对胚胎抗原反应不足或</a:t>
            </a:r>
            <a:r>
              <a:rPr lang="zh-CN" altLang="en-US" sz="2000" b="1" dirty="0" smtClean="0">
                <a:solidFill>
                  <a:schemeClr val="bg1"/>
                </a:solidFill>
                <a:latin typeface="Times New Roman" panose="02020603050405020304" pitchFamily="18" charset="0"/>
                <a:cs typeface="Times New Roman" panose="02020603050405020304" pitchFamily="18" charset="0"/>
              </a:rPr>
              <a:t>过强</a:t>
            </a:r>
            <a:endParaRPr lang="en-US" altLang="zh-CN" sz="2000" b="1" dirty="0" smtClean="0">
              <a:solidFill>
                <a:schemeClr val="bg1"/>
              </a:solidFill>
              <a:latin typeface="Times New Roman" panose="02020603050405020304" pitchFamily="18" charset="0"/>
              <a:cs typeface="Times New Roman" panose="02020603050405020304" pitchFamily="18" charset="0"/>
            </a:endParaRPr>
          </a:p>
          <a:p>
            <a:pPr>
              <a:lnSpc>
                <a:spcPct val="150000"/>
              </a:lnSpc>
              <a:defRPr/>
            </a:pPr>
            <a:r>
              <a:rPr lang="en-US" altLang="zh-CN" sz="2000" b="1" dirty="0" smtClean="0">
                <a:solidFill>
                  <a:schemeClr val="bg1"/>
                </a:solidFill>
                <a:latin typeface="Times New Roman" panose="02020603050405020304" pitchFamily="18" charset="0"/>
                <a:cs typeface="Times New Roman" panose="02020603050405020304" pitchFamily="18" charset="0"/>
              </a:rPr>
              <a:t>2</a:t>
            </a:r>
            <a:r>
              <a:rPr lang="zh-CN" altLang="en-US" sz="2000" b="1" dirty="0" smtClean="0">
                <a:solidFill>
                  <a:schemeClr val="bg1"/>
                </a:solidFill>
                <a:latin typeface="Times New Roman" panose="02020603050405020304" pitchFamily="18" charset="0"/>
                <a:cs typeface="Times New Roman" panose="02020603050405020304" pitchFamily="18" charset="0"/>
              </a:rPr>
              <a:t>、夫妇间</a:t>
            </a:r>
            <a:r>
              <a:rPr lang="en-US" altLang="zh-CN" sz="2000" b="1" dirty="0" smtClean="0">
                <a:solidFill>
                  <a:schemeClr val="bg1"/>
                </a:solidFill>
                <a:latin typeface="Times New Roman" panose="02020603050405020304" pitchFamily="18" charset="0"/>
                <a:cs typeface="Times New Roman" panose="02020603050405020304" pitchFamily="18" charset="0"/>
              </a:rPr>
              <a:t>HLA</a:t>
            </a:r>
            <a:r>
              <a:rPr lang="zh-CN" altLang="en-US" sz="2000" b="1" dirty="0" smtClean="0">
                <a:solidFill>
                  <a:schemeClr val="bg1"/>
                </a:solidFill>
                <a:latin typeface="Times New Roman" panose="02020603050405020304" pitchFamily="18" charset="0"/>
                <a:cs typeface="Times New Roman" panose="02020603050405020304" pitchFamily="18" charset="0"/>
              </a:rPr>
              <a:t>基因位点</a:t>
            </a:r>
            <a:r>
              <a:rPr lang="zh-CN" altLang="en-US" sz="2000" b="1" dirty="0" smtClean="0">
                <a:solidFill>
                  <a:srgbClr val="FFFF00"/>
                </a:solidFill>
                <a:latin typeface="Times New Roman" panose="02020603050405020304" pitchFamily="18" charset="0"/>
                <a:cs typeface="Times New Roman" panose="02020603050405020304" pitchFamily="18" charset="0"/>
              </a:rPr>
              <a:t>组织相容性增高</a:t>
            </a:r>
            <a:r>
              <a:rPr lang="zh-CN" altLang="en-US" sz="2000" b="1" dirty="0" smtClean="0">
                <a:solidFill>
                  <a:schemeClr val="bg1"/>
                </a:solidFill>
                <a:latin typeface="Times New Roman" panose="02020603050405020304" pitchFamily="18" charset="0"/>
                <a:cs typeface="Times New Roman" panose="02020603050405020304" pitchFamily="18" charset="0"/>
              </a:rPr>
              <a:t>，导致封闭抗体不能产生</a:t>
            </a:r>
            <a:endParaRPr lang="zh-CN" altLang="en-US" sz="2000" b="1" dirty="0">
              <a:solidFill>
                <a:schemeClr val="bg1"/>
              </a:solidFill>
              <a:latin typeface="Times New Roman" panose="02020603050405020304" pitchFamily="18" charset="0"/>
              <a:cs typeface="Times New Roman" panose="02020603050405020304" pitchFamily="18" charset="0"/>
            </a:endParaRPr>
          </a:p>
        </p:txBody>
      </p:sp>
      <p:sp>
        <p:nvSpPr>
          <p:cNvPr id="31752" name="TextBox 7"/>
          <p:cNvSpPr txBox="1">
            <a:spLocks noChangeArrowheads="1"/>
          </p:cNvSpPr>
          <p:nvPr/>
        </p:nvSpPr>
        <p:spPr bwMode="auto">
          <a:xfrm>
            <a:off x="7847013" y="3586163"/>
            <a:ext cx="90170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solidFill>
                  <a:srgbClr val="FF0000"/>
                </a:solidFill>
                <a:latin typeface="华文楷体" panose="02010600040101010101" pitchFamily="2" charset="-122"/>
                <a:ea typeface="华文楷体" panose="02010600040101010101" pitchFamily="2" charset="-122"/>
              </a:rPr>
              <a:t>HLA-G</a:t>
            </a:r>
            <a:endParaRPr lang="en-US" altLang="zh-CN" b="1">
              <a:solidFill>
                <a:srgbClr val="FF0000"/>
              </a:solidFill>
              <a:latin typeface="华文楷体" panose="02010600040101010101" pitchFamily="2" charset="-122"/>
              <a:ea typeface="华文楷体" panose="02010600040101010101" pitchFamily="2" charset="-122"/>
            </a:endParaRPr>
          </a:p>
          <a:p>
            <a:pPr eaLnBrk="1" hangingPunct="1"/>
            <a:r>
              <a:rPr lang="en-US" altLang="zh-CN" b="1">
                <a:solidFill>
                  <a:srgbClr val="FF0000"/>
                </a:solidFill>
                <a:latin typeface="华文楷体" panose="02010600040101010101" pitchFamily="2" charset="-122"/>
                <a:ea typeface="华文楷体" panose="02010600040101010101" pitchFamily="2" charset="-122"/>
              </a:rPr>
              <a:t>HLA-E</a:t>
            </a:r>
            <a:endParaRPr lang="en-US" altLang="zh-CN" b="1">
              <a:solidFill>
                <a:srgbClr val="FF0000"/>
              </a:solidFill>
              <a:latin typeface="华文楷体" panose="02010600040101010101" pitchFamily="2" charset="-122"/>
              <a:ea typeface="华文楷体" panose="02010600040101010101" pitchFamily="2" charset="-122"/>
            </a:endParaRPr>
          </a:p>
          <a:p>
            <a:pPr eaLnBrk="1" hangingPunct="1"/>
            <a:r>
              <a:rPr lang="en-US" altLang="zh-CN" b="1">
                <a:solidFill>
                  <a:srgbClr val="FF0000"/>
                </a:solidFill>
                <a:latin typeface="华文楷体" panose="02010600040101010101" pitchFamily="2" charset="-122"/>
                <a:ea typeface="华文楷体" panose="02010600040101010101" pitchFamily="2" charset="-122"/>
              </a:rPr>
              <a:t>HLA-C</a:t>
            </a:r>
            <a:endParaRPr lang="en-US" altLang="zh-CN" b="1">
              <a:solidFill>
                <a:srgbClr val="FF0000"/>
              </a:solidFill>
              <a:latin typeface="华文楷体" panose="02010600040101010101" pitchFamily="2" charset="-122"/>
              <a:ea typeface="华文楷体" panose="02010600040101010101" pitchFamily="2" charset="-122"/>
            </a:endParaRPr>
          </a:p>
        </p:txBody>
      </p:sp>
      <p:cxnSp>
        <p:nvCxnSpPr>
          <p:cNvPr id="11" name="直接连接符 10"/>
          <p:cNvCxnSpPr/>
          <p:nvPr/>
        </p:nvCxnSpPr>
        <p:spPr>
          <a:xfrm flipV="1">
            <a:off x="7227888" y="3806825"/>
            <a:ext cx="584200" cy="16192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243763" y="4224338"/>
            <a:ext cx="584200" cy="6667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31755" name="TextBox 16"/>
          <p:cNvSpPr txBox="1">
            <a:spLocks noChangeArrowheads="1"/>
          </p:cNvSpPr>
          <p:nvPr/>
        </p:nvSpPr>
        <p:spPr bwMode="auto">
          <a:xfrm>
            <a:off x="7451725" y="3141663"/>
            <a:ext cx="14716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rgbClr val="FF0000"/>
                </a:solidFill>
                <a:latin typeface="华文楷体" panose="02010600040101010101" pitchFamily="2" charset="-122"/>
                <a:ea typeface="华文楷体" panose="02010600040101010101" pitchFamily="2" charset="-122"/>
              </a:rPr>
              <a:t>非经典</a:t>
            </a:r>
            <a:r>
              <a:rPr lang="en-US" altLang="zh-CN" sz="2000" b="1">
                <a:solidFill>
                  <a:srgbClr val="FF0000"/>
                </a:solidFill>
                <a:latin typeface="华文楷体" panose="02010600040101010101" pitchFamily="2" charset="-122"/>
                <a:ea typeface="华文楷体" panose="02010600040101010101" pitchFamily="2" charset="-122"/>
              </a:rPr>
              <a:t>HLA</a:t>
            </a:r>
            <a:endParaRPr lang="zh-CN" altLang="en-US" sz="2000" b="1">
              <a:solidFill>
                <a:srgbClr val="FF0000"/>
              </a:solidFill>
              <a:latin typeface="华文楷体" panose="02010600040101010101" pitchFamily="2" charset="-122"/>
              <a:ea typeface="华文楷体" panose="02010600040101010101" pitchFamily="2" charset="-122"/>
            </a:endParaRPr>
          </a:p>
        </p:txBody>
      </p:sp>
    </p:spTree>
  </p:cSld>
  <p:clrMapOvr>
    <a:masterClrMapping/>
  </p:clrMapOvr>
  <p:transition spd="slow" advTm="67893"/>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0825" y="4509120"/>
            <a:ext cx="8569325" cy="1992312"/>
          </a:xfrm>
          <a:prstGeom prst="rect">
            <a:avLst/>
          </a:prstGeom>
          <a:gradFill flip="none" rotWithShape="1">
            <a:gsLst>
              <a:gs pos="0">
                <a:srgbClr val="009BD2">
                  <a:shade val="30000"/>
                  <a:satMod val="115000"/>
                </a:srgbClr>
              </a:gs>
              <a:gs pos="50000">
                <a:srgbClr val="009BD2">
                  <a:shade val="67500"/>
                  <a:satMod val="115000"/>
                </a:srgbClr>
              </a:gs>
              <a:gs pos="100000">
                <a:srgbClr val="009BD2">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b="1" dirty="0">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endParaRPr>
          </a:p>
        </p:txBody>
      </p:sp>
      <p:grpSp>
        <p:nvGrpSpPr>
          <p:cNvPr id="31748" name="组合 4"/>
          <p:cNvGrpSpPr/>
          <p:nvPr/>
        </p:nvGrpSpPr>
        <p:grpSpPr bwMode="auto">
          <a:xfrm>
            <a:off x="35496" y="47625"/>
            <a:ext cx="8794750" cy="1941513"/>
            <a:chOff x="539552" y="47518"/>
            <a:chExt cx="8794948" cy="1941322"/>
          </a:xfrm>
        </p:grpSpPr>
        <p:pic>
          <p:nvPicPr>
            <p:cNvPr id="31756" name="图片 2"/>
            <p:cNvPicPr>
              <a:picLocks noChangeAspect="1"/>
            </p:cNvPicPr>
            <p:nvPr/>
          </p:nvPicPr>
          <p:blipFill>
            <a:blip r:embed="rId1">
              <a:extLst>
                <a:ext uri="{28A0092B-C50C-407E-A947-70E740481C1C}">
                  <a14:useLocalDpi xmlns:a14="http://schemas.microsoft.com/office/drawing/2010/main" val="0"/>
                </a:ext>
              </a:extLst>
            </a:blip>
            <a:srcRect t="35622" r="25751"/>
            <a:stretch>
              <a:fillRect/>
            </a:stretch>
          </p:blipFill>
          <p:spPr bwMode="auto">
            <a:xfrm>
              <a:off x="539552" y="47518"/>
              <a:ext cx="8660905" cy="1941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7" name="图片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105650" y="188640"/>
              <a:ext cx="222885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1749" name="图片 11"/>
          <p:cNvPicPr>
            <a:picLocks noChangeAspect="1"/>
          </p:cNvPicPr>
          <p:nvPr/>
        </p:nvPicPr>
        <p:blipFill>
          <a:blip r:embed="rId3">
            <a:extLst>
              <a:ext uri="{28A0092B-C50C-407E-A947-70E740481C1C}">
                <a14:useLocalDpi xmlns:a14="http://schemas.microsoft.com/office/drawing/2010/main" val="0"/>
              </a:ext>
            </a:extLst>
          </a:blip>
          <a:srcRect l="444" t="7399" r="1541" b="20221"/>
          <a:stretch>
            <a:fillRect/>
          </a:stretch>
        </p:blipFill>
        <p:spPr bwMode="auto">
          <a:xfrm>
            <a:off x="1187450" y="1916113"/>
            <a:ext cx="6040438" cy="256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548760" y="4695527"/>
            <a:ext cx="3688831" cy="461665"/>
          </a:xfrm>
          <a:prstGeom prst="rect">
            <a:avLst/>
          </a:prstGeom>
        </p:spPr>
        <p:txBody>
          <a:bodyPr wrap="none">
            <a:spAutoFit/>
          </a:bodyPr>
          <a:lstStyle/>
          <a:p>
            <a:pPr algn="ctr">
              <a:defRPr/>
            </a:pPr>
            <a:r>
              <a:rPr lang="zh-CN" altLang="en-US" sz="2400" b="1" dirty="0" smtClean="0">
                <a:solidFill>
                  <a:srgbClr val="FFFF00"/>
                </a:solidFill>
                <a:latin typeface="Times New Roman" panose="02020603050405020304" pitchFamily="18" charset="0"/>
                <a:cs typeface="Times New Roman" panose="02020603050405020304" pitchFamily="18" charset="0"/>
              </a:rPr>
              <a:t>妊娠免疫</a:t>
            </a:r>
            <a:r>
              <a:rPr lang="en-US" altLang="zh-CN" sz="2400" b="1" dirty="0" smtClean="0">
                <a:solidFill>
                  <a:srgbClr val="FFFF00"/>
                </a:solidFill>
                <a:latin typeface="Times New Roman" panose="02020603050405020304" pitchFamily="18" charset="0"/>
                <a:cs typeface="Times New Roman" panose="02020603050405020304" pitchFamily="18" charset="0"/>
              </a:rPr>
              <a:t>----</a:t>
            </a:r>
            <a:r>
              <a:rPr lang="zh-CN" altLang="en-US" sz="2400" b="1" dirty="0" smtClean="0">
                <a:solidFill>
                  <a:srgbClr val="FFFF00"/>
                </a:solidFill>
                <a:latin typeface="Times New Roman" panose="02020603050405020304" pitchFamily="18" charset="0"/>
                <a:cs typeface="Times New Roman" panose="02020603050405020304" pitchFamily="18" charset="0"/>
              </a:rPr>
              <a:t>悖论？特区？</a:t>
            </a:r>
            <a:endParaRPr lang="zh-CN" altLang="en-US" sz="2400" b="1" dirty="0">
              <a:solidFill>
                <a:srgbClr val="FFFF00"/>
              </a:solidFill>
              <a:latin typeface="Times New Roman" panose="02020603050405020304" pitchFamily="18" charset="0"/>
              <a:cs typeface="Times New Roman" panose="02020603050405020304" pitchFamily="18" charset="0"/>
            </a:endParaRPr>
          </a:p>
        </p:txBody>
      </p:sp>
      <p:sp>
        <p:nvSpPr>
          <p:cNvPr id="7" name="TextBox 6"/>
          <p:cNvSpPr txBox="1"/>
          <p:nvPr/>
        </p:nvSpPr>
        <p:spPr>
          <a:xfrm>
            <a:off x="548760" y="5208054"/>
            <a:ext cx="8147446" cy="1015663"/>
          </a:xfrm>
          <a:prstGeom prst="rect">
            <a:avLst/>
          </a:prstGeom>
          <a:noFill/>
        </p:spPr>
        <p:txBody>
          <a:bodyPr wrap="square">
            <a:spAutoFit/>
          </a:bodyPr>
          <a:lstStyle/>
          <a:p>
            <a:pPr>
              <a:lnSpc>
                <a:spcPct val="150000"/>
              </a:lnSpc>
              <a:defRPr/>
            </a:pPr>
            <a:r>
              <a:rPr lang="en-US" altLang="zh-CN" sz="20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a:t>
            </a:r>
            <a:r>
              <a:rPr lang="zh-CN" altLang="en-US" sz="20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、母胎界面不表达经典的</a:t>
            </a:r>
            <a:r>
              <a:rPr lang="en-US" altLang="zh-CN" sz="20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HLA-I</a:t>
            </a:r>
            <a:r>
              <a:rPr lang="zh-CN" altLang="en-US" sz="20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类和</a:t>
            </a:r>
            <a:r>
              <a:rPr lang="en-US" altLang="zh-CN" sz="20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II</a:t>
            </a:r>
            <a:r>
              <a:rPr lang="zh-CN" altLang="en-US" sz="20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类</a:t>
            </a:r>
            <a:r>
              <a:rPr lang="zh-CN" altLang="en-US" sz="20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分子</a:t>
            </a:r>
            <a:br>
              <a:rPr lang="en-US" altLang="zh-CN" sz="20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US" altLang="zh-CN" sz="20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a:t>
            </a:r>
            <a:r>
              <a:rPr lang="zh-CN" altLang="en-US" sz="20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、母体</a:t>
            </a:r>
            <a:r>
              <a:rPr lang="zh-CN" altLang="en-US" sz="20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中可检测到</a:t>
            </a:r>
            <a:r>
              <a:rPr lang="en-US" altLang="zh-CN" sz="20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HLA</a:t>
            </a:r>
            <a:r>
              <a:rPr lang="zh-CN" altLang="en-US" sz="20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相关</a:t>
            </a:r>
            <a:r>
              <a:rPr lang="zh-CN" altLang="en-US" sz="20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抗体，且被认为有利于妊娠（封闭抗体）</a:t>
            </a:r>
            <a:endParaRPr lang="zh-CN" altLang="en-US" sz="20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1752" name="TextBox 7"/>
          <p:cNvSpPr txBox="1">
            <a:spLocks noChangeArrowheads="1"/>
          </p:cNvSpPr>
          <p:nvPr/>
        </p:nvSpPr>
        <p:spPr bwMode="auto">
          <a:xfrm>
            <a:off x="7847013" y="3586163"/>
            <a:ext cx="90170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dirty="0">
                <a:solidFill>
                  <a:srgbClr val="FF0000"/>
                </a:solidFill>
                <a:latin typeface="华文楷体" panose="02010600040101010101" pitchFamily="2" charset="-122"/>
                <a:ea typeface="华文楷体" panose="02010600040101010101" pitchFamily="2" charset="-122"/>
              </a:rPr>
              <a:t>HLA-G</a:t>
            </a:r>
            <a:endParaRPr lang="en-US" altLang="zh-CN" b="1" dirty="0">
              <a:solidFill>
                <a:srgbClr val="FF0000"/>
              </a:solidFill>
              <a:latin typeface="华文楷体" panose="02010600040101010101" pitchFamily="2" charset="-122"/>
              <a:ea typeface="华文楷体" panose="02010600040101010101" pitchFamily="2" charset="-122"/>
            </a:endParaRPr>
          </a:p>
          <a:p>
            <a:pPr eaLnBrk="1" hangingPunct="1"/>
            <a:r>
              <a:rPr lang="en-US" altLang="zh-CN" b="1" dirty="0">
                <a:solidFill>
                  <a:srgbClr val="FF0000"/>
                </a:solidFill>
                <a:latin typeface="华文楷体" panose="02010600040101010101" pitchFamily="2" charset="-122"/>
                <a:ea typeface="华文楷体" panose="02010600040101010101" pitchFamily="2" charset="-122"/>
              </a:rPr>
              <a:t>HLA-E</a:t>
            </a:r>
            <a:endParaRPr lang="en-US" altLang="zh-CN" b="1" dirty="0">
              <a:solidFill>
                <a:srgbClr val="FF0000"/>
              </a:solidFill>
              <a:latin typeface="华文楷体" panose="02010600040101010101" pitchFamily="2" charset="-122"/>
              <a:ea typeface="华文楷体" panose="02010600040101010101" pitchFamily="2" charset="-122"/>
            </a:endParaRPr>
          </a:p>
          <a:p>
            <a:pPr eaLnBrk="1" hangingPunct="1"/>
            <a:r>
              <a:rPr lang="en-US" altLang="zh-CN" b="1" dirty="0">
                <a:solidFill>
                  <a:srgbClr val="FF0000"/>
                </a:solidFill>
                <a:latin typeface="华文楷体" panose="02010600040101010101" pitchFamily="2" charset="-122"/>
                <a:ea typeface="华文楷体" panose="02010600040101010101" pitchFamily="2" charset="-122"/>
              </a:rPr>
              <a:t>HLA-C</a:t>
            </a:r>
            <a:endParaRPr lang="en-US" altLang="zh-CN" b="1" dirty="0">
              <a:solidFill>
                <a:srgbClr val="FF0000"/>
              </a:solidFill>
              <a:latin typeface="华文楷体" panose="02010600040101010101" pitchFamily="2" charset="-122"/>
              <a:ea typeface="华文楷体" panose="02010600040101010101" pitchFamily="2" charset="-122"/>
            </a:endParaRPr>
          </a:p>
        </p:txBody>
      </p:sp>
      <p:cxnSp>
        <p:nvCxnSpPr>
          <p:cNvPr id="11" name="直接连接符 10"/>
          <p:cNvCxnSpPr/>
          <p:nvPr/>
        </p:nvCxnSpPr>
        <p:spPr>
          <a:xfrm flipV="1">
            <a:off x="7227888" y="3806825"/>
            <a:ext cx="584200" cy="16192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243763" y="4224338"/>
            <a:ext cx="584200" cy="6667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31755" name="TextBox 16"/>
          <p:cNvSpPr txBox="1">
            <a:spLocks noChangeArrowheads="1"/>
          </p:cNvSpPr>
          <p:nvPr/>
        </p:nvSpPr>
        <p:spPr bwMode="auto">
          <a:xfrm>
            <a:off x="7451725" y="3141663"/>
            <a:ext cx="14716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solidFill>
                  <a:srgbClr val="FF0000"/>
                </a:solidFill>
                <a:latin typeface="华文楷体" panose="02010600040101010101" pitchFamily="2" charset="-122"/>
                <a:ea typeface="华文楷体" panose="02010600040101010101" pitchFamily="2" charset="-122"/>
              </a:rPr>
              <a:t>非经典</a:t>
            </a:r>
            <a:r>
              <a:rPr lang="en-US" altLang="zh-CN" sz="2000" b="1" dirty="0">
                <a:solidFill>
                  <a:srgbClr val="FF0000"/>
                </a:solidFill>
                <a:latin typeface="华文楷体" panose="02010600040101010101" pitchFamily="2" charset="-122"/>
                <a:ea typeface="华文楷体" panose="02010600040101010101" pitchFamily="2" charset="-122"/>
              </a:rPr>
              <a:t>HLA</a:t>
            </a:r>
            <a:endParaRPr lang="zh-CN" altLang="en-US" sz="2000" b="1" dirty="0">
              <a:solidFill>
                <a:srgbClr val="FF0000"/>
              </a:solidFill>
              <a:latin typeface="华文楷体" panose="02010600040101010101" pitchFamily="2" charset="-122"/>
              <a:ea typeface="华文楷体" panose="02010600040101010101" pitchFamily="2" charset="-122"/>
            </a:endParaRPr>
          </a:p>
        </p:txBody>
      </p:sp>
    </p:spTree>
  </p:cSld>
  <p:clrMapOvr>
    <a:masterClrMapping/>
  </p:clrMapOvr>
  <p:transition spd="slow" advTm="67893"/>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9" name="Picture 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 y="0"/>
            <a:ext cx="9158394" cy="383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709976" y="4077831"/>
            <a:ext cx="5809604" cy="584775"/>
          </a:xfrm>
          <a:prstGeom prst="rect">
            <a:avLst/>
          </a:prstGeom>
          <a:noFill/>
        </p:spPr>
        <p:txBody>
          <a:bodyPr wrap="none" rtlCol="0">
            <a:spAutoFit/>
          </a:bodyPr>
          <a:lstStyle/>
          <a:p>
            <a:r>
              <a:rPr lang="zh-CN" altLang="en-US" sz="3200" b="1" dirty="0" smtClean="0">
                <a:solidFill>
                  <a:srgbClr val="0070C0"/>
                </a:solidFill>
              </a:rPr>
              <a:t>妊娠及输血与抗</a:t>
            </a:r>
            <a:r>
              <a:rPr lang="en-US" altLang="zh-CN" sz="3200" b="1" dirty="0" smtClean="0">
                <a:solidFill>
                  <a:srgbClr val="0070C0"/>
                </a:solidFill>
              </a:rPr>
              <a:t>HLA</a:t>
            </a:r>
            <a:r>
              <a:rPr lang="zh-CN" altLang="en-US" sz="3200" b="1" dirty="0" smtClean="0">
                <a:solidFill>
                  <a:srgbClr val="0070C0"/>
                </a:solidFill>
              </a:rPr>
              <a:t>抗体的关系</a:t>
            </a:r>
            <a:endParaRPr lang="zh-CN" altLang="en-US" sz="3200" b="1" dirty="0">
              <a:solidFill>
                <a:srgbClr val="0070C0"/>
              </a:solidFill>
            </a:endParaRPr>
          </a:p>
        </p:txBody>
      </p:sp>
      <p:pic>
        <p:nvPicPr>
          <p:cNvPr id="9"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3212" y="5949280"/>
            <a:ext cx="5067300"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云形 4"/>
          <p:cNvSpPr/>
          <p:nvPr/>
        </p:nvSpPr>
        <p:spPr>
          <a:xfrm>
            <a:off x="71755" y="5013429"/>
            <a:ext cx="2699792" cy="1788021"/>
          </a:xfrm>
          <a:prstGeom prst="cloud">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rgbClr val="FF0000"/>
                </a:solidFill>
                <a:latin typeface="黑体" panose="02010600030101010101" pitchFamily="49" charset="-122"/>
                <a:ea typeface="黑体" panose="02010600030101010101" pitchFamily="49" charset="-122"/>
              </a:rPr>
              <a:t>HLA</a:t>
            </a:r>
            <a:r>
              <a:rPr lang="zh-CN" altLang="en-US" sz="2400" b="1" dirty="0" smtClean="0">
                <a:solidFill>
                  <a:srgbClr val="FF0000"/>
                </a:solidFill>
                <a:latin typeface="黑体" panose="02010600030101010101" pitchFamily="49" charset="-122"/>
                <a:ea typeface="黑体" panose="02010600030101010101" pitchFamily="49" charset="-122"/>
              </a:rPr>
              <a:t>抗体和妊娠有关系吗？</a:t>
            </a:r>
            <a:endParaRPr lang="zh-CN" altLang="en-US" sz="2400" b="1" dirty="0">
              <a:solidFill>
                <a:srgbClr val="FF0000"/>
              </a:solidFill>
              <a:latin typeface="黑体" panose="02010600030101010101" pitchFamily="49" charset="-122"/>
              <a:ea typeface="黑体" panose="02010600030101010101" pitchFamily="49" charset="-122"/>
            </a:endParaRPr>
          </a:p>
        </p:txBody>
      </p:sp>
      <p:sp>
        <p:nvSpPr>
          <p:cNvPr id="3" name="TextBox 2"/>
          <p:cNvSpPr txBox="1"/>
          <p:nvPr/>
        </p:nvSpPr>
        <p:spPr>
          <a:xfrm>
            <a:off x="3203848" y="5317034"/>
            <a:ext cx="5221301" cy="400110"/>
          </a:xfrm>
          <a:prstGeom prst="rect">
            <a:avLst/>
          </a:prstGeom>
          <a:noFill/>
        </p:spPr>
        <p:txBody>
          <a:bodyPr wrap="none" rtlCol="0">
            <a:spAutoFit/>
          </a:bodyPr>
          <a:lstStyle/>
          <a:p>
            <a:r>
              <a:rPr lang="zh-CN" altLang="en-US" sz="2000" b="1" dirty="0" smtClean="0"/>
              <a:t>涉及</a:t>
            </a:r>
            <a:r>
              <a:rPr lang="en-US" altLang="zh-CN" sz="2000" b="1" dirty="0" smtClean="0"/>
              <a:t>6</a:t>
            </a:r>
            <a:r>
              <a:rPr lang="zh-CN" altLang="en-US" sz="2000" b="1" dirty="0" smtClean="0"/>
              <a:t>个血液中心，共</a:t>
            </a:r>
            <a:r>
              <a:rPr lang="en-US" altLang="zh-CN" sz="2000" b="1" dirty="0" smtClean="0"/>
              <a:t>8171</a:t>
            </a:r>
            <a:r>
              <a:rPr lang="zh-CN" altLang="en-US" sz="2000" b="1" dirty="0" smtClean="0"/>
              <a:t>人的大型调查项目</a:t>
            </a:r>
            <a:endParaRPr lang="zh-CN" altLang="en-US" sz="2000" b="1"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113212" y="5949280"/>
            <a:ext cx="5067300"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83229" cy="61653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圆角矩形 1"/>
          <p:cNvSpPr/>
          <p:nvPr/>
        </p:nvSpPr>
        <p:spPr>
          <a:xfrm>
            <a:off x="1979712" y="3789040"/>
            <a:ext cx="2880320" cy="2520280"/>
          </a:xfrm>
          <a:prstGeom prst="roundRect">
            <a:avLst/>
          </a:prstGeom>
          <a:noFill/>
          <a:ln>
            <a:solidFill>
              <a:srgbClr val="FF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539552" y="385138"/>
            <a:ext cx="1627369" cy="523220"/>
          </a:xfrm>
          <a:prstGeom prst="rect">
            <a:avLst/>
          </a:prstGeom>
          <a:noFill/>
        </p:spPr>
        <p:txBody>
          <a:bodyPr wrap="none" rtlCol="0">
            <a:spAutoFit/>
          </a:bodyPr>
          <a:lstStyle/>
          <a:p>
            <a:r>
              <a:rPr lang="zh-CN" altLang="en-US" sz="2800" b="1" dirty="0" smtClean="0">
                <a:solidFill>
                  <a:srgbClr val="0070C0"/>
                </a:solidFill>
              </a:rPr>
              <a:t>入组流程</a:t>
            </a:r>
            <a:endParaRPr lang="zh-CN" altLang="en-US" sz="2800" b="1" dirty="0">
              <a:solidFill>
                <a:srgbClr val="0070C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539552" y="5013176"/>
            <a:ext cx="8280920" cy="1080219"/>
          </a:xfrm>
          <a:prstGeom prst="rect">
            <a:avLst/>
          </a:prstGeom>
          <a:gradFill flip="none" rotWithShape="1">
            <a:gsLst>
              <a:gs pos="0">
                <a:srgbClr val="009BD2">
                  <a:shade val="30000"/>
                  <a:satMod val="115000"/>
                </a:srgbClr>
              </a:gs>
              <a:gs pos="50000">
                <a:srgbClr val="009BD2">
                  <a:shade val="67500"/>
                  <a:satMod val="115000"/>
                </a:srgbClr>
              </a:gs>
              <a:gs pos="100000">
                <a:srgbClr val="009BD2">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latin typeface="宋体" panose="02010600030101010101" pitchFamily="2" charset="-122"/>
              <a:ea typeface="宋体" panose="02010600030101010101" pitchFamily="2" charset="-122"/>
            </a:endParaRPr>
          </a:p>
        </p:txBody>
      </p:sp>
      <p:sp>
        <p:nvSpPr>
          <p:cNvPr id="5" name="标题 1"/>
          <p:cNvSpPr txBox="1"/>
          <p:nvPr/>
        </p:nvSpPr>
        <p:spPr>
          <a:xfrm>
            <a:off x="241935" y="342265"/>
            <a:ext cx="8229600" cy="702310"/>
          </a:xfrm>
          <a:prstGeom prst="rect">
            <a:avLst/>
          </a:prstGeom>
        </p:spPr>
        <p:txBody>
          <a:bodyP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a:defRPr/>
            </a:pPr>
            <a:r>
              <a:rPr lang="zh-CN" altLang="en-US" sz="3600" b="1" kern="0" dirty="0">
                <a:solidFill>
                  <a:srgbClr val="002060"/>
                </a:solidFill>
                <a:latin typeface="华文楷体" panose="02010600040101010101" pitchFamily="2" charset="-122"/>
                <a:ea typeface="华文楷体" panose="02010600040101010101" pitchFamily="2" charset="-122"/>
              </a:rPr>
              <a:t>生殖免疫治疗之父：</a:t>
            </a:r>
            <a:r>
              <a:rPr lang="en-US" altLang="zh-CN" sz="3600" b="1" kern="0" dirty="0">
                <a:solidFill>
                  <a:srgbClr val="002060"/>
                </a:solidFill>
                <a:latin typeface="华文楷体" panose="02010600040101010101" pitchFamily="2" charset="-122"/>
                <a:ea typeface="华文楷体" panose="02010600040101010101" pitchFamily="2" charset="-122"/>
              </a:rPr>
              <a:t> Alan E. Beer </a:t>
            </a:r>
            <a:endParaRPr lang="zh-CN" altLang="en-US" sz="3600" b="1" kern="0" dirty="0">
              <a:solidFill>
                <a:srgbClr val="002060"/>
              </a:solidFill>
              <a:latin typeface="华文楷体" panose="02010600040101010101" pitchFamily="2" charset="-122"/>
              <a:ea typeface="华文楷体" panose="02010600040101010101" pitchFamily="2" charset="-122"/>
            </a:endParaRPr>
          </a:p>
        </p:txBody>
      </p:sp>
      <p:grpSp>
        <p:nvGrpSpPr>
          <p:cNvPr id="21509" name="组合 7"/>
          <p:cNvGrpSpPr/>
          <p:nvPr/>
        </p:nvGrpSpPr>
        <p:grpSpPr bwMode="auto">
          <a:xfrm>
            <a:off x="652525" y="1484783"/>
            <a:ext cx="4962500" cy="3176299"/>
            <a:chOff x="1475656" y="1268760"/>
            <a:chExt cx="6324372" cy="4047913"/>
          </a:xfrm>
        </p:grpSpPr>
        <p:pic>
          <p:nvPicPr>
            <p:cNvPr id="21512" name="内容占位符 3"/>
            <p:cNvPicPr>
              <a:picLocks noChangeAspect="1"/>
            </p:cNvPicPr>
            <p:nvPr/>
          </p:nvPicPr>
          <p:blipFill>
            <a:blip r:embed="rId1" cstate="print">
              <a:extLst>
                <a:ext uri="{28A0092B-C50C-407E-A947-70E740481C1C}">
                  <a14:useLocalDpi xmlns:a14="http://schemas.microsoft.com/office/drawing/2010/main" val="0"/>
                </a:ext>
              </a:extLst>
            </a:blip>
            <a:srcRect l="17500" r="17268"/>
            <a:stretch>
              <a:fillRect/>
            </a:stretch>
          </p:blipFill>
          <p:spPr bwMode="auto">
            <a:xfrm>
              <a:off x="4775692" y="1268761"/>
              <a:ext cx="3024336" cy="404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3" name="图片 4"/>
            <p:cNvPicPr>
              <a:picLocks noChangeAspect="1"/>
            </p:cNvPicPr>
            <p:nvPr/>
          </p:nvPicPr>
          <p:blipFill>
            <a:blip r:embed="rId2">
              <a:extLst>
                <a:ext uri="{28A0092B-C50C-407E-A947-70E740481C1C}">
                  <a14:useLocalDpi xmlns:a14="http://schemas.microsoft.com/office/drawing/2010/main" val="0"/>
                </a:ext>
              </a:extLst>
            </a:blip>
            <a:srcRect b="491"/>
            <a:stretch>
              <a:fillRect/>
            </a:stretch>
          </p:blipFill>
          <p:spPr bwMode="auto">
            <a:xfrm>
              <a:off x="1475656" y="1268760"/>
              <a:ext cx="2974384" cy="404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矩形 5"/>
          <p:cNvSpPr/>
          <p:nvPr/>
        </p:nvSpPr>
        <p:spPr>
          <a:xfrm>
            <a:off x="611560" y="5157192"/>
            <a:ext cx="7859216" cy="830997"/>
          </a:xfrm>
          <a:prstGeom prst="rect">
            <a:avLst/>
          </a:prstGeom>
        </p:spPr>
        <p:txBody>
          <a:bodyPr wrap="square">
            <a:spAutoFit/>
          </a:bodyPr>
          <a:lstStyle/>
          <a:p>
            <a:pPr>
              <a:defRPr/>
            </a:pPr>
            <a:r>
              <a:rPr lang="en-US" altLang="zh-CN" sz="2400" b="1" dirty="0">
                <a:solidFill>
                  <a:schemeClr val="bg1"/>
                </a:solidFill>
                <a:latin typeface="宋体" panose="02010600030101010101" pitchFamily="2" charset="-122"/>
              </a:rPr>
              <a:t>80</a:t>
            </a:r>
            <a:r>
              <a:rPr lang="zh-CN" altLang="en-US" sz="2400" b="1" dirty="0">
                <a:solidFill>
                  <a:schemeClr val="bg1"/>
                </a:solidFill>
                <a:latin typeface="宋体" panose="02010600030101010101" pitchFamily="2" charset="-122"/>
              </a:rPr>
              <a:t>年代初，</a:t>
            </a:r>
            <a:r>
              <a:rPr lang="en-US" altLang="zh-CN" sz="2400" b="1" dirty="0">
                <a:solidFill>
                  <a:schemeClr val="bg1"/>
                </a:solidFill>
                <a:latin typeface="宋体" panose="02010600030101010101" pitchFamily="2" charset="-122"/>
              </a:rPr>
              <a:t>Alan</a:t>
            </a:r>
            <a:r>
              <a:rPr lang="zh-CN" altLang="en-US" sz="2400" b="1" dirty="0">
                <a:solidFill>
                  <a:schemeClr val="bg1"/>
                </a:solidFill>
                <a:latin typeface="宋体" panose="02010600030101010101" pitchFamily="2" charset="-122"/>
              </a:rPr>
              <a:t> </a:t>
            </a:r>
            <a:r>
              <a:rPr lang="en-US" altLang="zh-CN" sz="2400" b="1" dirty="0">
                <a:solidFill>
                  <a:schemeClr val="bg1"/>
                </a:solidFill>
                <a:latin typeface="宋体" panose="02010600030101010101" pitchFamily="2" charset="-122"/>
              </a:rPr>
              <a:t>Beer</a:t>
            </a:r>
            <a:r>
              <a:rPr lang="zh-CN" altLang="en-US" sz="2400" b="1" dirty="0">
                <a:solidFill>
                  <a:schemeClr val="bg1"/>
                </a:solidFill>
                <a:latin typeface="宋体" panose="02010600030101010101" pitchFamily="2" charset="-122"/>
              </a:rPr>
              <a:t>等开始淋巴细胞免疫（</a:t>
            </a:r>
            <a:r>
              <a:rPr lang="en-US" altLang="zh-CN" sz="2400" b="1" dirty="0">
                <a:solidFill>
                  <a:schemeClr val="bg1"/>
                </a:solidFill>
                <a:latin typeface="宋体" panose="02010600030101010101" pitchFamily="2" charset="-122"/>
              </a:rPr>
              <a:t>LIT</a:t>
            </a:r>
            <a:r>
              <a:rPr lang="zh-CN" altLang="en-US" sz="2400" b="1" dirty="0">
                <a:solidFill>
                  <a:schemeClr val="bg1"/>
                </a:solidFill>
                <a:latin typeface="宋体" panose="02010600030101010101" pitchFamily="2" charset="-122"/>
              </a:rPr>
              <a:t>）治疗不明原因不孕和复发性流产的尝试</a:t>
            </a:r>
            <a:endParaRPr lang="zh-CN" altLang="en-US" sz="2400" b="1" baseline="30000" dirty="0">
              <a:solidFill>
                <a:srgbClr val="FFFF00"/>
              </a:solidFill>
              <a:latin typeface="宋体" panose="02010600030101010101" pitchFamily="2" charset="-122"/>
            </a:endParaRPr>
          </a:p>
        </p:txBody>
      </p:sp>
      <p:sp>
        <p:nvSpPr>
          <p:cNvPr id="21511" name="矩形 6"/>
          <p:cNvSpPr>
            <a:spLocks noChangeArrowheads="1"/>
          </p:cNvSpPr>
          <p:nvPr/>
        </p:nvSpPr>
        <p:spPr bwMode="auto">
          <a:xfrm>
            <a:off x="600521" y="6237312"/>
            <a:ext cx="8435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dirty="0">
                <a:latin typeface="华文楷体" panose="02010600040101010101" pitchFamily="2" charset="-122"/>
                <a:ea typeface="华文楷体" panose="02010600040101010101" pitchFamily="2" charset="-122"/>
              </a:rPr>
              <a:t>*, </a:t>
            </a:r>
            <a:r>
              <a:rPr lang="en-US" altLang="zh-CN" sz="1400" dirty="0" err="1">
                <a:latin typeface="华文楷体" panose="02010600040101010101" pitchFamily="2" charset="-122"/>
                <a:ea typeface="华文楷体" panose="02010600040101010101" pitchFamily="2" charset="-122"/>
              </a:rPr>
              <a:t>Taylor.GC</a:t>
            </a:r>
            <a:r>
              <a:rPr lang="en-US" altLang="zh-CN" sz="1400" dirty="0">
                <a:latin typeface="华文楷体" panose="02010600040101010101" pitchFamily="2" charset="-122"/>
                <a:ea typeface="华文楷体" panose="02010600040101010101" pitchFamily="2" charset="-122"/>
              </a:rPr>
              <a:t> </a:t>
            </a:r>
            <a:r>
              <a:rPr lang="en-US" altLang="zh-CN" sz="1400" dirty="0" err="1">
                <a:latin typeface="华文楷体" panose="02010600040101010101" pitchFamily="2" charset="-122"/>
                <a:ea typeface="华文楷体" panose="02010600040101010101" pitchFamily="2" charset="-122"/>
              </a:rPr>
              <a:t>etal</a:t>
            </a:r>
            <a:r>
              <a:rPr lang="en-US" altLang="zh-CN" sz="1400" dirty="0">
                <a:latin typeface="华文楷体" panose="02010600040101010101" pitchFamily="2" charset="-122"/>
                <a:ea typeface="华文楷体" panose="02010600040101010101" pitchFamily="2" charset="-122"/>
              </a:rPr>
              <a:t>. The Lancet,(1981)  Prevention of recurrent spontaneous abortions by leukocyte transfusions.</a:t>
            </a:r>
            <a:endParaRPr lang="zh-CN" altLang="en-US" sz="1400" dirty="0">
              <a:latin typeface="华文楷体" panose="02010600040101010101" pitchFamily="2" charset="-122"/>
              <a:ea typeface="华文楷体" panose="02010600040101010101" pitchFamily="2" charset="-122"/>
            </a:endParaRPr>
          </a:p>
        </p:txBody>
      </p:sp>
      <p:pic>
        <p:nvPicPr>
          <p:cNvPr id="18441" name="Picture 21" descr="淋巴细胞分离10"/>
          <p:cNvPicPr>
            <a:picLocks noChangeAspect="1" noChangeArrowheads="1"/>
          </p:cNvPicPr>
          <p:nvPr/>
        </p:nvPicPr>
        <p:blipFill>
          <a:blip r:embed="rId3">
            <a:extLst>
              <a:ext uri="{28A0092B-C50C-407E-A947-70E740481C1C}">
                <a14:useLocalDpi xmlns:a14="http://schemas.microsoft.com/office/drawing/2010/main" val="0"/>
              </a:ext>
            </a:extLst>
          </a:blip>
          <a:srcRect b="20944"/>
          <a:stretch>
            <a:fillRect/>
          </a:stretch>
        </p:blipFill>
        <p:spPr bwMode="auto">
          <a:xfrm>
            <a:off x="5969000" y="2179320"/>
            <a:ext cx="2646045" cy="178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sp>
        <p:nvSpPr>
          <p:cNvPr id="3" name="灯片编号占位符 2"/>
          <p:cNvSpPr>
            <a:spLocks noGrp="1"/>
          </p:cNvSpPr>
          <p:nvPr>
            <p:ph type="sldNum" sz="quarter" idx="12"/>
          </p:nvPr>
        </p:nvSpPr>
        <p:spPr/>
        <p:txBody>
          <a:bodyPr/>
          <a:lstStyle/>
          <a:p>
            <a:fld id="{0C913308-F349-4B6D-A68A-DD1791B4A57B}" type="slidenum">
              <a:rPr lang="zh-CN" altLang="en-US" smtClean="0"/>
            </a:fld>
            <a:endParaRPr lang="zh-CN" altLang="en-US" dirty="0"/>
          </a:p>
        </p:txBody>
      </p:sp>
    </p:spTree>
  </p:cSld>
  <p:clrMapOvr>
    <a:masterClrMapping/>
  </p:clrMapOvr>
  <p:transition advTm="113"/>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0C913308-F349-4B6D-A68A-DD1791B4A57B}" type="slidenum">
              <a:rPr lang="zh-CN" altLang="en-US" smtClean="0"/>
            </a:fld>
            <a:endParaRPr lang="zh-CN" altLang="en-US" dirty="0"/>
          </a:p>
        </p:txBody>
      </p:sp>
      <p:pic>
        <p:nvPicPr>
          <p:cNvPr id="819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63329" y="1628800"/>
            <a:ext cx="8410575" cy="4181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1"/>
          <p:cNvSpPr txBox="1"/>
          <p:nvPr/>
        </p:nvSpPr>
        <p:spPr>
          <a:xfrm>
            <a:off x="642316" y="304051"/>
            <a:ext cx="6882012" cy="461665"/>
          </a:xfrm>
          <a:prstGeom prst="rect">
            <a:avLst/>
          </a:prstGeom>
          <a:noFill/>
        </p:spPr>
        <p:txBody>
          <a:bodyPr wrap="none" rtlCol="0">
            <a:spAutoFit/>
          </a:bodyPr>
          <a:p>
            <a:r>
              <a:rPr lang="zh-CN" altLang="en-US" sz="2400" b="1" dirty="0" smtClean="0">
                <a:solidFill>
                  <a:srgbClr val="0070C0"/>
                </a:solidFill>
              </a:rPr>
              <a:t>在女性中，抗</a:t>
            </a:r>
            <a:r>
              <a:rPr lang="en-US" altLang="zh-CN" sz="2400" b="1" dirty="0" smtClean="0">
                <a:solidFill>
                  <a:srgbClr val="0070C0"/>
                </a:solidFill>
              </a:rPr>
              <a:t>HLA</a:t>
            </a:r>
            <a:r>
              <a:rPr lang="zh-CN" altLang="en-US" sz="2400" b="1" dirty="0" smtClean="0">
                <a:solidFill>
                  <a:srgbClr val="0070C0"/>
                </a:solidFill>
              </a:rPr>
              <a:t>抗体阳性率与妊娠次数呈正相关</a:t>
            </a:r>
            <a:endParaRPr lang="zh-CN" altLang="en-US" sz="2400" b="1" dirty="0">
              <a:solidFill>
                <a:srgbClr val="0070C0"/>
              </a:solidFill>
            </a:endParaRPr>
          </a:p>
        </p:txBody>
      </p:sp>
      <p:pic>
        <p:nvPicPr>
          <p:cNvPr id="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3212" y="5949280"/>
            <a:ext cx="5067300"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p:cNvPicPr>
            <a:picLocks noChangeAspect="1" noChangeArrowheads="1"/>
          </p:cNvPicPr>
          <p:nvPr/>
        </p:nvPicPr>
        <p:blipFill rotWithShape="1">
          <a:blip r:embed="rId1">
            <a:extLst>
              <a:ext uri="{28A0092B-C50C-407E-A947-70E740481C1C}">
                <a14:useLocalDpi xmlns:a14="http://schemas.microsoft.com/office/drawing/2010/main" val="0"/>
              </a:ext>
            </a:extLst>
          </a:blip>
          <a:srcRect l="8089" r="7966" b="14125"/>
          <a:stretch>
            <a:fillRect/>
          </a:stretch>
        </p:blipFill>
        <p:spPr bwMode="auto">
          <a:xfrm>
            <a:off x="0" y="1174115"/>
            <a:ext cx="9101455" cy="43827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矩形 1"/>
          <p:cNvSpPr/>
          <p:nvPr/>
        </p:nvSpPr>
        <p:spPr>
          <a:xfrm>
            <a:off x="4932040" y="4509626"/>
            <a:ext cx="1224136" cy="576064"/>
          </a:xfrm>
          <a:prstGeom prst="rect">
            <a:avLst/>
          </a:prstGeom>
          <a:noFill/>
          <a:ln>
            <a:solidFill>
              <a:srgbClr val="FF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98064" y="5517817"/>
            <a:ext cx="8147406" cy="830997"/>
          </a:xfrm>
          <a:prstGeom prst="rect">
            <a:avLst/>
          </a:prstGeom>
          <a:noFill/>
        </p:spPr>
        <p:txBody>
          <a:bodyPr wrap="square" rtlCol="0">
            <a:spAutoFit/>
          </a:bodyPr>
          <a:lstStyle/>
          <a:p>
            <a:r>
              <a:rPr lang="en-US" altLang="zh-CN" sz="2400" b="1" dirty="0" smtClean="0">
                <a:solidFill>
                  <a:srgbClr val="0070C0"/>
                </a:solidFill>
              </a:rPr>
              <a:t>       HLA</a:t>
            </a:r>
            <a:r>
              <a:rPr lang="zh-CN" altLang="en-US" sz="2400" b="1" dirty="0" smtClean="0">
                <a:solidFill>
                  <a:srgbClr val="0070C0"/>
                </a:solidFill>
              </a:rPr>
              <a:t>抗体可能是对输血或妊娠带来的外来抗原的一种反应，而并非导致复发性流产的病因，也无法预测妊娠结局。</a:t>
            </a:r>
            <a:endParaRPr lang="zh-CN" altLang="en-US" sz="2400" b="1" dirty="0">
              <a:solidFill>
                <a:srgbClr val="0070C0"/>
              </a:solidFill>
            </a:endParaRPr>
          </a:p>
        </p:txBody>
      </p:sp>
      <p:pic>
        <p:nvPicPr>
          <p:cNvPr id="7" name="Picture 6"/>
          <p:cNvPicPr>
            <a:picLocks noChangeAspect="1" noChangeArrowheads="1"/>
          </p:cNvPicPr>
          <p:nvPr/>
        </p:nvPicPr>
        <p:blipFill>
          <a:blip r:embed="rId2">
            <a:extLst>
              <a:ext uri="{28A0092B-C50C-407E-A947-70E740481C1C}">
                <a14:useLocalDpi xmlns:a14="http://schemas.microsoft.com/office/drawing/2010/main" val="0"/>
              </a:ext>
            </a:extLst>
          </a:blip>
          <a:srcRect l="7058" t="22407" r="-1643" b="32779"/>
          <a:stretch>
            <a:fillRect/>
          </a:stretch>
        </p:blipFill>
        <p:spPr bwMode="auto">
          <a:xfrm>
            <a:off x="4302760" y="6388735"/>
            <a:ext cx="4824730" cy="431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文本框 2"/>
          <p:cNvSpPr txBox="1"/>
          <p:nvPr/>
        </p:nvSpPr>
        <p:spPr>
          <a:xfrm>
            <a:off x="215264" y="268848"/>
            <a:ext cx="5545455" cy="521970"/>
          </a:xfrm>
          <a:prstGeom prst="rect">
            <a:avLst/>
          </a:prstGeom>
          <a:noFill/>
        </p:spPr>
        <p:txBody>
          <a:bodyPr wrap="none" rtlCol="0">
            <a:spAutoFit/>
          </a:bodyPr>
          <a:lstStyle/>
          <a:p>
            <a:r>
              <a:rPr kumimoji="1" lang="zh-CN" altLang="en-US" sz="2800" b="1" dirty="0" smtClean="0">
                <a:solidFill>
                  <a:srgbClr val="C00000"/>
                </a:solidFill>
              </a:rPr>
              <a:t>复发性流产患者更缺乏封闭抗体？</a:t>
            </a:r>
            <a:endParaRPr kumimoji="1" lang="zh-CN" altLang="en-US" sz="2800" b="1" dirty="0">
              <a:solidFill>
                <a:srgbClr val="C00000"/>
              </a:solidFill>
            </a:endParaRPr>
          </a:p>
        </p:txBody>
      </p:sp>
      <p:sp>
        <p:nvSpPr>
          <p:cNvPr id="4" name="文本框 3"/>
          <p:cNvSpPr txBox="1"/>
          <p:nvPr/>
        </p:nvSpPr>
        <p:spPr>
          <a:xfrm>
            <a:off x="6742430" y="207010"/>
            <a:ext cx="1021715" cy="553085"/>
          </a:xfrm>
          <a:prstGeom prst="rect">
            <a:avLst/>
          </a:prstGeom>
          <a:noFill/>
        </p:spPr>
        <p:txBody>
          <a:bodyPr wrap="none" rtlCol="0" anchor="t">
            <a:spAutoFit/>
          </a:bodyPr>
          <a:p>
            <a:r>
              <a:rPr kumimoji="1" lang="en-US" altLang="zh-CN" sz="3000" b="1" dirty="0" smtClean="0">
                <a:solidFill>
                  <a:srgbClr val="C00000"/>
                </a:solidFill>
                <a:sym typeface="+mn-ea"/>
              </a:rPr>
              <a:t>No</a:t>
            </a:r>
            <a:r>
              <a:rPr kumimoji="1" lang="zh-CN" altLang="en-US" sz="3000" b="1" dirty="0" smtClean="0">
                <a:solidFill>
                  <a:srgbClr val="C00000"/>
                </a:solidFill>
                <a:sym typeface="+mn-ea"/>
              </a:rPr>
              <a:t>！</a:t>
            </a:r>
            <a:endParaRPr lang="zh-CN" altLang="en-US" sz="3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1" nodeType="clickEffect">
                                  <p:stCondLst>
                                    <p:cond delay="0"/>
                                  </p:stCondLst>
                                  <p:childTnLst>
                                    <p:set>
                                      <p:cBhvr>
                                        <p:cTn id="11" dur="1000" fill="hold">
                                          <p:stCondLst>
                                            <p:cond delay="0"/>
                                          </p:stCondLst>
                                        </p:cTn>
                                        <p:tgtEl>
                                          <p:spTgt spid="6"/>
                                        </p:tgtEl>
                                        <p:attrNameLst>
                                          <p:attrName>style.visibility</p:attrName>
                                        </p:attrNameLst>
                                      </p:cBhvr>
                                      <p:to>
                                        <p:strVal val="visible"/>
                                      </p:to>
                                    </p:set>
                                    <p:animEffect transition="in" filter="box(in)">
                                      <p:cBhvr>
                                        <p:cTn id="1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830" y="404495"/>
            <a:ext cx="8209280" cy="12242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p>
            <a:pPr algn="ctr"/>
            <a:r>
              <a:rPr lang="zh-CN" altLang="en-US" sz="2800" b="1">
                <a:solidFill>
                  <a:schemeClr val="tx1"/>
                </a:solidFill>
                <a:effectLst>
                  <a:outerShdw blurRad="38100" dist="19050" dir="2700000" algn="tl" rotWithShape="0">
                    <a:schemeClr val="dk1">
                      <a:alpha val="40000"/>
                    </a:schemeClr>
                  </a:outerShdw>
                </a:effectLst>
              </a:rPr>
              <a:t>HLA相容性增高是否影响封闭抗体产生？</a:t>
            </a:r>
            <a:endParaRPr lang="zh-CN" altLang="en-US" sz="2800" b="1">
              <a:solidFill>
                <a:schemeClr val="tx1"/>
              </a:solidFill>
              <a:effectLst>
                <a:outerShdw blurRad="38100" dist="19050" dir="2700000" algn="tl" rotWithShape="0">
                  <a:schemeClr val="dk1">
                    <a:alpha val="40000"/>
                  </a:schemeClr>
                </a:outerShdw>
              </a:effectLst>
            </a:endParaRPr>
          </a:p>
        </p:txBody>
      </p:sp>
      <p:pic>
        <p:nvPicPr>
          <p:cNvPr id="4" name="图片 3" descr="330700-1F21614401520"/>
          <p:cNvPicPr>
            <a:picLocks noChangeAspect="1"/>
          </p:cNvPicPr>
          <p:nvPr/>
        </p:nvPicPr>
        <p:blipFill>
          <a:blip r:embed="rId1"/>
          <a:stretch>
            <a:fillRect/>
          </a:stretch>
        </p:blipFill>
        <p:spPr>
          <a:xfrm>
            <a:off x="1476375" y="1941830"/>
            <a:ext cx="6461125" cy="4643755"/>
          </a:xfrm>
          <a:prstGeom prst="rect">
            <a:avLst/>
          </a:prstGeo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23850" y="118428"/>
            <a:ext cx="8351838" cy="811212"/>
          </a:xfrm>
          <a:prstGeom prst="rect">
            <a:avLst/>
          </a:prstGeom>
          <a:gradFill flip="none" rotWithShape="1">
            <a:gsLst>
              <a:gs pos="0">
                <a:srgbClr val="009BD2">
                  <a:shade val="30000"/>
                  <a:satMod val="115000"/>
                </a:srgbClr>
              </a:gs>
              <a:gs pos="50000">
                <a:srgbClr val="009BD2">
                  <a:shade val="67500"/>
                  <a:satMod val="115000"/>
                </a:srgbClr>
              </a:gs>
              <a:gs pos="100000">
                <a:srgbClr val="009BD2">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
        <p:nvSpPr>
          <p:cNvPr id="8" name="TextBox 7"/>
          <p:cNvSpPr txBox="1"/>
          <p:nvPr/>
        </p:nvSpPr>
        <p:spPr>
          <a:xfrm>
            <a:off x="452438" y="364956"/>
            <a:ext cx="8007350" cy="400110"/>
          </a:xfrm>
          <a:prstGeom prst="rect">
            <a:avLst/>
          </a:prstGeom>
          <a:noFill/>
        </p:spPr>
        <p:txBody>
          <a:bodyPr>
            <a:spAutoFit/>
          </a:bodyPr>
          <a:lstStyle/>
          <a:p>
            <a:pPr algn="ctr">
              <a:defRPr/>
            </a:pPr>
            <a:r>
              <a:rPr lang="en-US" altLang="zh-CN" sz="20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HLA-DQA1/DQB1</a:t>
            </a:r>
            <a:r>
              <a:rPr lang="zh-CN" altLang="en-US" sz="20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位点是否相容不影响</a:t>
            </a:r>
            <a:r>
              <a:rPr lang="en-US" altLang="zh-CN" sz="20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LIT</a:t>
            </a:r>
            <a:r>
              <a:rPr lang="zh-CN" altLang="en-US" sz="20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治疗后</a:t>
            </a:r>
            <a:r>
              <a:rPr lang="en-US" altLang="zh-CN" sz="20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APLA</a:t>
            </a:r>
            <a:r>
              <a:rPr lang="zh-CN" altLang="en-US" sz="20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产生</a:t>
            </a:r>
            <a:endParaRPr lang="zh-CN" altLang="en-US" sz="20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6" name="矩形 5"/>
          <p:cNvSpPr/>
          <p:nvPr/>
        </p:nvSpPr>
        <p:spPr>
          <a:xfrm>
            <a:off x="684213" y="6165304"/>
            <a:ext cx="6861174" cy="369332"/>
          </a:xfrm>
          <a:prstGeom prst="rect">
            <a:avLst/>
          </a:prstGeom>
        </p:spPr>
        <p:txBody>
          <a:bodyPr wrap="none">
            <a:spAutoFit/>
          </a:bodyPr>
          <a:lstStyle/>
          <a:p>
            <a:pPr indent="266700" eaLnBrk="0" hangingPunct="0">
              <a:defRPr/>
            </a:pPr>
            <a:r>
              <a:rPr lang="en-US" altLang="zh-CN" kern="0" dirty="0">
                <a:latin typeface="Times New Roman" panose="02020603050405020304" pitchFamily="18" charset="0"/>
                <a:cs typeface="Times New Roman" panose="02020603050405020304" pitchFamily="18" charset="0"/>
              </a:rPr>
              <a:t>APLA:</a:t>
            </a:r>
            <a:r>
              <a:rPr lang="zh-CN" altLang="en-US" kern="0" dirty="0">
                <a:latin typeface="Times New Roman" panose="02020603050405020304" pitchFamily="18" charset="0"/>
                <a:cs typeface="Times New Roman" panose="02020603050405020304" pitchFamily="18" charset="0"/>
              </a:rPr>
              <a:t>抗丈夫淋巴细胞抗体；*，免疫治疗前后比较，</a:t>
            </a:r>
            <a:r>
              <a:rPr lang="en-US" altLang="zh-CN" kern="0" dirty="0">
                <a:latin typeface="Times New Roman" panose="02020603050405020304" pitchFamily="18" charset="0"/>
                <a:cs typeface="Times New Roman" panose="02020603050405020304" pitchFamily="18" charset="0"/>
              </a:rPr>
              <a:t>P &lt; 0.05</a:t>
            </a:r>
            <a:r>
              <a:rPr lang="zh-CN" altLang="en-US" kern="0" dirty="0">
                <a:latin typeface="Times New Roman" panose="02020603050405020304" pitchFamily="18" charset="0"/>
                <a:cs typeface="Times New Roman" panose="02020603050405020304" pitchFamily="18" charset="0"/>
              </a:rPr>
              <a:t>。</a:t>
            </a:r>
            <a:endParaRPr lang="zh-CN" altLang="en-US" dirty="0">
              <a:latin typeface="Times New Roman" panose="02020603050405020304" pitchFamily="18" charset="0"/>
              <a:cs typeface="Times New Roman" panose="02020603050405020304" pitchFamily="18" charset="0"/>
            </a:endParaRPr>
          </a:p>
        </p:txBody>
      </p:sp>
      <p:sp>
        <p:nvSpPr>
          <p:cNvPr id="37894" name="TextBox 3"/>
          <p:cNvSpPr txBox="1">
            <a:spLocks noChangeArrowheads="1"/>
          </p:cNvSpPr>
          <p:nvPr/>
        </p:nvSpPr>
        <p:spPr bwMode="auto">
          <a:xfrm>
            <a:off x="1322388" y="5276850"/>
            <a:ext cx="13468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Times New Roman" panose="02020603050405020304" pitchFamily="18" charset="0"/>
                <a:ea typeface="宋体" panose="02010600030101010101" pitchFamily="2" charset="-122"/>
                <a:cs typeface="Times New Roman" panose="02020603050405020304" pitchFamily="18" charset="0"/>
              </a:rPr>
              <a:t>有相同位点</a:t>
            </a:r>
            <a:endParaRPr lang="zh-CN" altLang="en-US" b="1">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37895" name="组合 13"/>
          <p:cNvGrpSpPr/>
          <p:nvPr/>
        </p:nvGrpSpPr>
        <p:grpSpPr bwMode="auto">
          <a:xfrm>
            <a:off x="4702175" y="2271713"/>
            <a:ext cx="4297363" cy="3374690"/>
            <a:chOff x="4846320" y="2328296"/>
            <a:chExt cx="4297680" cy="3374120"/>
          </a:xfrm>
        </p:grpSpPr>
        <p:pic>
          <p:nvPicPr>
            <p:cNvPr id="37898" name="Picture 2"/>
            <p:cNvPicPr>
              <a:picLocks noChangeAspect="1" noChangeArrowheads="1"/>
            </p:cNvPicPr>
            <p:nvPr/>
          </p:nvPicPr>
          <p:blipFill>
            <a:blip r:embed="rId1">
              <a:extLst>
                <a:ext uri="{28A0092B-C50C-407E-A947-70E740481C1C}">
                  <a14:useLocalDpi xmlns:a14="http://schemas.microsoft.com/office/drawing/2010/main" val="0"/>
                </a:ext>
              </a:extLst>
            </a:blip>
            <a:srcRect l="4160" r="3860" b="4591"/>
            <a:stretch>
              <a:fillRect/>
            </a:stretch>
          </p:blipFill>
          <p:spPr bwMode="auto">
            <a:xfrm>
              <a:off x="4846320" y="2328296"/>
              <a:ext cx="4297680" cy="30045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7899" name="TextBox 11"/>
            <p:cNvSpPr txBox="1">
              <a:spLocks noChangeArrowheads="1"/>
            </p:cNvSpPr>
            <p:nvPr/>
          </p:nvSpPr>
          <p:spPr bwMode="auto">
            <a:xfrm>
              <a:off x="6012160" y="5333146"/>
              <a:ext cx="1346943" cy="369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Times New Roman" panose="02020603050405020304" pitchFamily="18" charset="0"/>
                  <a:ea typeface="宋体" panose="02010600030101010101" pitchFamily="2" charset="-122"/>
                  <a:cs typeface="Times New Roman" panose="02020603050405020304" pitchFamily="18" charset="0"/>
                </a:rPr>
                <a:t>无相同位点</a:t>
              </a:r>
              <a:endParaRPr lang="zh-CN" altLang="en-US" b="1">
                <a:latin typeface="Times New Roman" panose="02020603050405020304" pitchFamily="18" charset="0"/>
                <a:ea typeface="宋体" panose="02010600030101010101" pitchFamily="2" charset="-122"/>
                <a:cs typeface="Times New Roman" panose="02020603050405020304" pitchFamily="18" charset="0"/>
              </a:endParaRPr>
            </a:p>
          </p:txBody>
        </p:sp>
      </p:grpSp>
      <p:pic>
        <p:nvPicPr>
          <p:cNvPr id="3789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2284413"/>
            <a:ext cx="4621213" cy="30051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7897" name="矩形 2"/>
          <p:cNvSpPr>
            <a:spLocks noChangeArrowheads="1"/>
          </p:cNvSpPr>
          <p:nvPr/>
        </p:nvSpPr>
        <p:spPr bwMode="auto">
          <a:xfrm>
            <a:off x="2562974" y="1513736"/>
            <a:ext cx="36118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不明原因复发性流产患者</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140</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例</a:t>
            </a:r>
            <a:endParaRPr lang="zh-CN" altLang="en-US" sz="2000" dirty="0">
              <a:latin typeface="Times New Roman" panose="02020603050405020304" pitchFamily="18" charset="0"/>
              <a:ea typeface="宋体" panose="02010600030101010101" pitchFamily="2" charset="-122"/>
              <a:cs typeface="Times New Roman" panose="02020603050405020304" pitchFamily="18" charset="0"/>
            </a:endParaRPr>
          </a:p>
        </p:txBody>
      </p:sp>
    </p:spTree>
    <p:custDataLst>
      <p:tags r:id="rId3"/>
    </p:custDataLst>
  </p:cSld>
  <p:clrMapOvr>
    <a:masterClrMapping/>
  </p:clrMapOvr>
  <p:transition spd="slow" advTm="50337"/>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915" name="组合 2"/>
          <p:cNvGrpSpPr/>
          <p:nvPr/>
        </p:nvGrpSpPr>
        <p:grpSpPr bwMode="auto">
          <a:xfrm>
            <a:off x="195262" y="1836490"/>
            <a:ext cx="8897937" cy="2684462"/>
            <a:chOff x="635725" y="2324953"/>
            <a:chExt cx="7770148" cy="2344661"/>
          </a:xfrm>
        </p:grpSpPr>
        <p:pic>
          <p:nvPicPr>
            <p:cNvPr id="38928" name="Picture 3"/>
            <p:cNvPicPr>
              <a:picLocks noChangeAspect="1" noChangeArrowheads="1"/>
            </p:cNvPicPr>
            <p:nvPr/>
          </p:nvPicPr>
          <p:blipFill>
            <a:blip r:embed="rId1">
              <a:extLst>
                <a:ext uri="{28A0092B-C50C-407E-A947-70E740481C1C}">
                  <a14:useLocalDpi xmlns:a14="http://schemas.microsoft.com/office/drawing/2010/main" val="0"/>
                </a:ext>
              </a:extLst>
            </a:blip>
            <a:srcRect t="17375"/>
            <a:stretch>
              <a:fillRect/>
            </a:stretch>
          </p:blipFill>
          <p:spPr bwMode="auto">
            <a:xfrm>
              <a:off x="635725" y="2324953"/>
              <a:ext cx="3815184" cy="22571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8929" name="Picture 2"/>
            <p:cNvPicPr>
              <a:picLocks noChangeAspect="1" noChangeArrowheads="1"/>
            </p:cNvPicPr>
            <p:nvPr/>
          </p:nvPicPr>
          <p:blipFill>
            <a:blip r:embed="rId2">
              <a:extLst>
                <a:ext uri="{28A0092B-C50C-407E-A947-70E740481C1C}">
                  <a14:useLocalDpi xmlns:a14="http://schemas.microsoft.com/office/drawing/2010/main" val="0"/>
                </a:ext>
              </a:extLst>
            </a:blip>
            <a:srcRect t="19341" r="2637"/>
            <a:stretch>
              <a:fillRect/>
            </a:stretch>
          </p:blipFill>
          <p:spPr bwMode="auto">
            <a:xfrm>
              <a:off x="4369302" y="2324953"/>
              <a:ext cx="4036571" cy="23446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38917" name="组合 20"/>
          <p:cNvGrpSpPr/>
          <p:nvPr/>
        </p:nvGrpSpPr>
        <p:grpSpPr bwMode="auto">
          <a:xfrm>
            <a:off x="755650" y="5555828"/>
            <a:ext cx="7777163" cy="825500"/>
            <a:chOff x="1043608" y="5229200"/>
            <a:chExt cx="7128792" cy="826412"/>
          </a:xfrm>
        </p:grpSpPr>
        <p:grpSp>
          <p:nvGrpSpPr>
            <p:cNvPr id="38920" name="组合 3"/>
            <p:cNvGrpSpPr/>
            <p:nvPr/>
          </p:nvGrpSpPr>
          <p:grpSpPr bwMode="auto">
            <a:xfrm>
              <a:off x="1043608" y="5229200"/>
              <a:ext cx="7128792" cy="826412"/>
              <a:chOff x="1043608" y="5229200"/>
              <a:chExt cx="7128792" cy="826412"/>
            </a:xfrm>
          </p:grpSpPr>
          <p:sp>
            <p:nvSpPr>
              <p:cNvPr id="7" name="矩形 6"/>
              <p:cNvSpPr/>
              <p:nvPr/>
            </p:nvSpPr>
            <p:spPr>
              <a:xfrm>
                <a:off x="1043608" y="5229200"/>
                <a:ext cx="7128792" cy="826412"/>
              </a:xfrm>
              <a:prstGeom prst="rect">
                <a:avLst/>
              </a:prstGeom>
              <a:gradFill flip="none" rotWithShape="1">
                <a:gsLst>
                  <a:gs pos="0">
                    <a:srgbClr val="009BD2">
                      <a:shade val="30000"/>
                      <a:satMod val="115000"/>
                    </a:srgbClr>
                  </a:gs>
                  <a:gs pos="50000">
                    <a:srgbClr val="009BD2">
                      <a:shade val="67500"/>
                      <a:satMod val="115000"/>
                    </a:srgbClr>
                  </a:gs>
                  <a:gs pos="100000">
                    <a:srgbClr val="009BD2">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38923" name="组合 4"/>
              <p:cNvGrpSpPr/>
              <p:nvPr/>
            </p:nvGrpSpPr>
            <p:grpSpPr bwMode="auto">
              <a:xfrm>
                <a:off x="1439773" y="5373216"/>
                <a:ext cx="6336460" cy="610388"/>
                <a:chOff x="1439773" y="5680090"/>
                <a:chExt cx="6336460" cy="610388"/>
              </a:xfrm>
            </p:grpSpPr>
            <p:sp>
              <p:nvSpPr>
                <p:cNvPr id="8" name="矩形 7"/>
                <p:cNvSpPr/>
                <p:nvPr/>
              </p:nvSpPr>
              <p:spPr>
                <a:xfrm>
                  <a:off x="1439773" y="5695868"/>
                  <a:ext cx="6336460" cy="462175"/>
                </a:xfrm>
                <a:prstGeom prst="rect">
                  <a:avLst/>
                </a:prstGeom>
              </p:spPr>
              <p:txBody>
                <a:bodyPr wrap="square">
                  <a:spAutoFit/>
                </a:bodyPr>
                <a:lstStyle/>
                <a:p>
                  <a:pPr>
                    <a:defRPr/>
                  </a:pPr>
                  <a:r>
                    <a:rPr lang="en-US" altLang="zh-CN" sz="24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HLA-DQA1/DQB1                   </a:t>
                  </a:r>
                  <a:r>
                    <a:rPr lang="zh-CN" altLang="en-US"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抗丈夫淋巴细胞抗体</a:t>
                  </a:r>
                  <a:endParaRPr lang="zh-CN" altLang="en-US"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grpSp>
              <p:nvGrpSpPr>
                <p:cNvPr id="38925" name="组合 8"/>
                <p:cNvGrpSpPr/>
                <p:nvPr/>
              </p:nvGrpSpPr>
              <p:grpSpPr bwMode="auto">
                <a:xfrm>
                  <a:off x="3995935" y="5680090"/>
                  <a:ext cx="1008112" cy="610388"/>
                  <a:chOff x="3995935" y="3303826"/>
                  <a:chExt cx="1008112" cy="610388"/>
                </a:xfrm>
              </p:grpSpPr>
              <p:cxnSp>
                <p:nvCxnSpPr>
                  <p:cNvPr id="10" name="直接箭头连接符 9"/>
                  <p:cNvCxnSpPr/>
                  <p:nvPr/>
                </p:nvCxnSpPr>
                <p:spPr>
                  <a:xfrm>
                    <a:off x="3996113" y="3573016"/>
                    <a:ext cx="1006965" cy="0"/>
                  </a:xfrm>
                  <a:prstGeom prst="straightConnector1">
                    <a:avLst/>
                  </a:prstGeom>
                  <a:ln w="57150">
                    <a:solidFill>
                      <a:srgbClr val="FFFF00"/>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4211475" y="3304433"/>
                    <a:ext cx="359422" cy="610274"/>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grpSp>
          </p:grpSp>
        </p:grpSp>
        <p:cxnSp>
          <p:nvCxnSpPr>
            <p:cNvPr id="20" name="直接连接符 19"/>
            <p:cNvCxnSpPr/>
            <p:nvPr/>
          </p:nvCxnSpPr>
          <p:spPr>
            <a:xfrm>
              <a:off x="4211475" y="5373823"/>
              <a:ext cx="369609" cy="610273"/>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8918" name="TextBox 15"/>
          <p:cNvSpPr txBox="1">
            <a:spLocks noChangeArrowheads="1"/>
          </p:cNvSpPr>
          <p:nvPr/>
        </p:nvSpPr>
        <p:spPr bwMode="auto">
          <a:xfrm>
            <a:off x="380999" y="4542200"/>
            <a:ext cx="282962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Times New Roman" panose="02020603050405020304" pitchFamily="18" charset="0"/>
                <a:ea typeface="宋体" panose="02010600030101010101" pitchFamily="2" charset="-122"/>
                <a:cs typeface="Times New Roman" panose="02020603050405020304" pitchFamily="18" charset="0"/>
              </a:rPr>
              <a:t>有相同位点 </a:t>
            </a:r>
            <a:r>
              <a:rPr lang="en-US" altLang="zh-CN" b="1">
                <a:latin typeface="Times New Roman" panose="02020603050405020304" pitchFamily="18" charset="0"/>
                <a:ea typeface="宋体" panose="02010600030101010101" pitchFamily="2" charset="-122"/>
                <a:cs typeface="Times New Roman" panose="02020603050405020304" pitchFamily="18" charset="0"/>
              </a:rPr>
              <a:t>vs </a:t>
            </a:r>
            <a:r>
              <a:rPr lang="zh-CN" altLang="en-US" b="1">
                <a:latin typeface="Times New Roman" panose="02020603050405020304" pitchFamily="18" charset="0"/>
                <a:ea typeface="宋体" panose="02010600030101010101" pitchFamily="2" charset="-122"/>
                <a:cs typeface="Times New Roman" panose="02020603050405020304" pitchFamily="18" charset="0"/>
              </a:rPr>
              <a:t>无相同位点</a:t>
            </a:r>
            <a:endParaRPr lang="zh-CN" altLang="en-US" b="1">
              <a:latin typeface="Times New Roman" panose="02020603050405020304" pitchFamily="18" charset="0"/>
              <a:ea typeface="宋体" panose="02010600030101010101" pitchFamily="2" charset="-122"/>
              <a:cs typeface="Times New Roman" panose="02020603050405020304" pitchFamily="18" charset="0"/>
            </a:endParaRPr>
          </a:p>
        </p:txBody>
      </p:sp>
      <p:sp>
        <p:nvSpPr>
          <p:cNvPr id="38919" name="TextBox 17"/>
          <p:cNvSpPr txBox="1">
            <a:spLocks noChangeArrowheads="1"/>
          </p:cNvSpPr>
          <p:nvPr/>
        </p:nvSpPr>
        <p:spPr bwMode="auto">
          <a:xfrm>
            <a:off x="5068887" y="4542200"/>
            <a:ext cx="275428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latin typeface="Times New Roman" panose="02020603050405020304" pitchFamily="18" charset="0"/>
                <a:ea typeface="宋体" panose="02010600030101010101" pitchFamily="2" charset="-122"/>
                <a:cs typeface="Times New Roman" panose="02020603050405020304" pitchFamily="18" charset="0"/>
              </a:rPr>
              <a:t>0</a:t>
            </a:r>
            <a:r>
              <a:rPr lang="zh-CN" altLang="en-US" b="1">
                <a:latin typeface="Times New Roman" panose="02020603050405020304" pitchFamily="18" charset="0"/>
                <a:ea typeface="宋体" panose="02010600030101010101" pitchFamily="2" charset="-122"/>
                <a:cs typeface="Times New Roman" panose="02020603050405020304" pitchFamily="18" charset="0"/>
              </a:rPr>
              <a:t>个、</a:t>
            </a:r>
            <a:r>
              <a:rPr lang="en-US" altLang="zh-CN" b="1">
                <a:latin typeface="Times New Roman" panose="02020603050405020304" pitchFamily="18" charset="0"/>
                <a:ea typeface="宋体" panose="02010600030101010101" pitchFamily="2" charset="-122"/>
                <a:cs typeface="Times New Roman" panose="02020603050405020304" pitchFamily="18" charset="0"/>
              </a:rPr>
              <a:t>1</a:t>
            </a:r>
            <a:r>
              <a:rPr lang="zh-CN" altLang="en-US" b="1">
                <a:latin typeface="Times New Roman" panose="02020603050405020304" pitchFamily="18" charset="0"/>
                <a:ea typeface="宋体" panose="02010600030101010101" pitchFamily="2" charset="-122"/>
                <a:cs typeface="Times New Roman" panose="02020603050405020304" pitchFamily="18" charset="0"/>
              </a:rPr>
              <a:t>个或</a:t>
            </a:r>
            <a:r>
              <a:rPr lang="en-US" altLang="zh-CN" b="1">
                <a:latin typeface="Times New Roman" panose="02020603050405020304" pitchFamily="18" charset="0"/>
                <a:ea typeface="宋体" panose="02010600030101010101" pitchFamily="2" charset="-122"/>
                <a:cs typeface="Times New Roman" panose="02020603050405020304" pitchFamily="18" charset="0"/>
              </a:rPr>
              <a:t>&gt;1</a:t>
            </a:r>
            <a:r>
              <a:rPr lang="zh-CN" altLang="en-US" b="1">
                <a:latin typeface="Times New Roman" panose="02020603050405020304" pitchFamily="18" charset="0"/>
                <a:ea typeface="宋体" panose="02010600030101010101" pitchFamily="2" charset="-122"/>
                <a:cs typeface="Times New Roman" panose="02020603050405020304" pitchFamily="18" charset="0"/>
              </a:rPr>
              <a:t>个相同位点</a:t>
            </a:r>
            <a:endParaRPr lang="zh-CN" altLang="en-US" b="1">
              <a:latin typeface="Times New Roman" panose="02020603050405020304" pitchFamily="18" charset="0"/>
              <a:ea typeface="宋体" panose="02010600030101010101" pitchFamily="2" charset="-122"/>
              <a:cs typeface="Times New Roman" panose="02020603050405020304" pitchFamily="18" charset="0"/>
            </a:endParaRPr>
          </a:p>
        </p:txBody>
      </p:sp>
      <p:sp>
        <p:nvSpPr>
          <p:cNvPr id="17" name="矩形 16"/>
          <p:cNvSpPr/>
          <p:nvPr/>
        </p:nvSpPr>
        <p:spPr>
          <a:xfrm>
            <a:off x="323850" y="118428"/>
            <a:ext cx="8351838" cy="811212"/>
          </a:xfrm>
          <a:prstGeom prst="rect">
            <a:avLst/>
          </a:prstGeom>
          <a:gradFill flip="none" rotWithShape="1">
            <a:gsLst>
              <a:gs pos="0">
                <a:srgbClr val="009BD2">
                  <a:shade val="30000"/>
                  <a:satMod val="115000"/>
                </a:srgbClr>
              </a:gs>
              <a:gs pos="50000">
                <a:srgbClr val="009BD2">
                  <a:shade val="67500"/>
                  <a:satMod val="115000"/>
                </a:srgbClr>
              </a:gs>
              <a:gs pos="100000">
                <a:srgbClr val="009BD2">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
        <p:nvSpPr>
          <p:cNvPr id="18" name="TextBox 17"/>
          <p:cNvSpPr txBox="1"/>
          <p:nvPr/>
        </p:nvSpPr>
        <p:spPr>
          <a:xfrm>
            <a:off x="452438" y="293201"/>
            <a:ext cx="8007350" cy="400110"/>
          </a:xfrm>
          <a:prstGeom prst="rect">
            <a:avLst/>
          </a:prstGeom>
          <a:noFill/>
        </p:spPr>
        <p:txBody>
          <a:bodyPr>
            <a:spAutoFit/>
          </a:bodyPr>
          <a:lstStyle/>
          <a:p>
            <a:pPr algn="ctr">
              <a:defRPr/>
            </a:pPr>
            <a:r>
              <a:rPr lang="en-US" altLang="zh-CN" sz="20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HLA-DQA1/DQB1</a:t>
            </a:r>
            <a:r>
              <a:rPr lang="zh-CN" altLang="en-US" sz="20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相容性位点数量不影响</a:t>
            </a:r>
            <a:r>
              <a:rPr lang="en-US" altLang="zh-CN" sz="20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LIT</a:t>
            </a:r>
            <a:r>
              <a:rPr lang="zh-CN" altLang="en-US" sz="20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治疗后</a:t>
            </a:r>
            <a:r>
              <a:rPr lang="en-US" altLang="zh-CN" sz="20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APLA</a:t>
            </a:r>
            <a:r>
              <a:rPr lang="zh-CN" altLang="en-US" sz="20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的水平</a:t>
            </a:r>
            <a:endParaRPr lang="zh-CN" altLang="en-US" sz="20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cSld>
  <p:clrMapOvr>
    <a:masterClrMapping/>
  </p:clrMapOvr>
  <p:transition spd="slow" advTm="33381"/>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71600" y="1556792"/>
            <a:ext cx="7344816" cy="4464496"/>
          </a:xfrm>
        </p:spPr>
        <p:txBody>
          <a:bodyPr/>
          <a:lstStyle/>
          <a:p>
            <a:pPr marL="0" indent="0">
              <a:buNone/>
            </a:pPr>
            <a:endParaRPr lang="en-US" altLang="zh-CN" b="1" dirty="0" smtClean="0"/>
          </a:p>
          <a:p>
            <a:r>
              <a:rPr lang="en-US" altLang="zh-CN" dirty="0" smtClean="0">
                <a:solidFill>
                  <a:srgbClr val="0070C0"/>
                </a:solidFill>
                <a:sym typeface="+mn-ea"/>
              </a:rPr>
              <a:t> HLA</a:t>
            </a:r>
            <a:r>
              <a:rPr lang="zh-CN" altLang="en-US" dirty="0" smtClean="0">
                <a:solidFill>
                  <a:srgbClr val="0070C0"/>
                </a:solidFill>
                <a:sym typeface="+mn-ea"/>
              </a:rPr>
              <a:t>抗体可能是对输血或妊娠带来的外来抗原的一种反应，而并非导致复发性流产的病因，也无法预测妊娠结局。</a:t>
            </a:r>
            <a:endParaRPr lang="zh-CN" altLang="en-US" b="1" dirty="0">
              <a:solidFill>
                <a:srgbClr val="0070C0"/>
              </a:solidFill>
            </a:endParaRPr>
          </a:p>
          <a:p>
            <a:endParaRPr lang="en-US" altLang="zh-CN" b="1" dirty="0" smtClean="0">
              <a:solidFill>
                <a:schemeClr val="bg2">
                  <a:lumMod val="50000"/>
                </a:schemeClr>
              </a:solidFill>
            </a:endParaRPr>
          </a:p>
          <a:p>
            <a:r>
              <a:rPr lang="en-US" altLang="zh-CN" b="1" dirty="0" smtClean="0">
                <a:solidFill>
                  <a:schemeClr val="bg2">
                    <a:lumMod val="50000"/>
                  </a:schemeClr>
                </a:solidFill>
              </a:rPr>
              <a:t>HLA</a:t>
            </a:r>
            <a:r>
              <a:rPr lang="zh-CN" altLang="en-US" b="1" dirty="0" smtClean="0">
                <a:solidFill>
                  <a:schemeClr val="bg2">
                    <a:lumMod val="50000"/>
                  </a:schemeClr>
                </a:solidFill>
              </a:rPr>
              <a:t>相容性增高是否影响封闭抗体产生？</a:t>
            </a:r>
            <a:endParaRPr lang="en-US" altLang="zh-CN" b="1" dirty="0" smtClean="0">
              <a:solidFill>
                <a:schemeClr val="bg2">
                  <a:lumMod val="50000"/>
                </a:schemeClr>
              </a:solidFill>
            </a:endParaRPr>
          </a:p>
          <a:p>
            <a:pPr marL="0" indent="0">
              <a:buNone/>
            </a:pPr>
            <a:r>
              <a:rPr lang="zh-CN" altLang="en-US" b="1" dirty="0" smtClean="0">
                <a:solidFill>
                  <a:schemeClr val="bg2">
                    <a:lumMod val="50000"/>
                  </a:schemeClr>
                </a:solidFill>
              </a:rPr>
              <a:t>    与</a:t>
            </a:r>
            <a:r>
              <a:rPr lang="en-US" altLang="zh-CN" b="1" dirty="0" smtClean="0">
                <a:solidFill>
                  <a:schemeClr val="bg2">
                    <a:lumMod val="50000"/>
                  </a:schemeClr>
                </a:solidFill>
              </a:rPr>
              <a:t>HLA-DQA/DQB1</a:t>
            </a:r>
            <a:r>
              <a:rPr lang="zh-CN" altLang="en-US" b="1" dirty="0" smtClean="0">
                <a:solidFill>
                  <a:schemeClr val="bg2">
                    <a:lumMod val="50000"/>
                  </a:schemeClr>
                </a:solidFill>
              </a:rPr>
              <a:t>相容与否以及位点数量多少无关</a:t>
            </a:r>
            <a:endParaRPr lang="en-US" altLang="zh-CN" b="1" dirty="0" smtClean="0">
              <a:solidFill>
                <a:schemeClr val="bg2">
                  <a:lumMod val="50000"/>
                </a:schemeClr>
              </a:solidFill>
            </a:endParaRPr>
          </a:p>
          <a:p>
            <a:endParaRPr lang="en-US" altLang="zh-CN" b="1" dirty="0">
              <a:solidFill>
                <a:schemeClr val="bg2">
                  <a:lumMod val="50000"/>
                </a:schemeClr>
              </a:solidFill>
            </a:endParaRPr>
          </a:p>
          <a:p>
            <a:pPr marL="0" indent="0">
              <a:buNone/>
            </a:pPr>
            <a:endParaRPr lang="en-US" altLang="zh-CN" b="1" dirty="0" smtClean="0">
              <a:solidFill>
                <a:srgbClr val="FF0000"/>
              </a:solidFill>
            </a:endParaRPr>
          </a:p>
          <a:p>
            <a:endParaRPr lang="en-US" altLang="zh-CN" b="1" dirty="0" smtClean="0"/>
          </a:p>
          <a:p>
            <a:pPr marL="0" indent="0">
              <a:buNone/>
            </a:pPr>
            <a:endParaRPr lang="zh-CN" altLang="en-US" b="1" dirty="0"/>
          </a:p>
        </p:txBody>
      </p:sp>
      <p:sp>
        <p:nvSpPr>
          <p:cNvPr id="2" name="标题 1"/>
          <p:cNvSpPr/>
          <p:nvPr>
            <p:ph type="title"/>
          </p:nvPr>
        </p:nvSpPr>
        <p:spPr/>
        <p:txBody>
          <a:bodyPr/>
          <a:p>
            <a:pPr algn="ctr"/>
            <a:r>
              <a:rPr lang="zh-CN" altLang="en-US" sz="3000">
                <a:latin typeface="宋体" panose="02010600030101010101" pitchFamily="2" charset="-122"/>
                <a:ea typeface="宋体" panose="02010600030101010101" pitchFamily="2" charset="-122"/>
              </a:rPr>
              <a:t>小结</a:t>
            </a:r>
            <a:endParaRPr lang="zh-CN" altLang="en-US" sz="3000">
              <a:latin typeface="宋体" panose="02010600030101010101" pitchFamily="2" charset="-122"/>
              <a:ea typeface="宋体" panose="02010600030101010101" pitchFamily="2" charset="-122"/>
            </a:endParaRPr>
          </a:p>
        </p:txBody>
      </p:sp>
      <p:sp>
        <p:nvSpPr>
          <p:cNvPr id="4" name="灯片编号占位符 3"/>
          <p:cNvSpPr>
            <a:spLocks noGrp="1"/>
          </p:cNvSpPr>
          <p:nvPr>
            <p:ph type="sldNum" sz="quarter" idx="12"/>
          </p:nvPr>
        </p:nvSpPr>
        <p:spPr/>
        <p:txBody>
          <a:bodyPr/>
          <a:p>
            <a:fld id="{0C913308-F349-4B6D-A68A-DD1791B4A57B}" type="slidenum">
              <a:rPr lang="zh-CN" altLang="en-US" smtClean="0"/>
            </a:fld>
            <a:endParaRPr lang="zh-CN" alt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457200" y="115888"/>
            <a:ext cx="8229600" cy="1081087"/>
          </a:xfrm>
        </p:spPr>
        <p:txBody>
          <a:bodyPr/>
          <a:lstStyle/>
          <a:p>
            <a:pPr algn="ctr"/>
            <a:r>
              <a:rPr lang="zh-CN" altLang="en-US" sz="3600" dirty="0" smtClean="0">
                <a:solidFill>
                  <a:srgbClr val="0D0D0D"/>
                </a:solidFill>
                <a:latin typeface="Times New Roman" panose="02020603050405020304" pitchFamily="18" charset="0"/>
                <a:ea typeface="宋体" panose="02010600030101010101" pitchFamily="2" charset="-122"/>
              </a:rPr>
              <a:t>汇报提纲</a:t>
            </a:r>
            <a:endParaRPr lang="zh-CN" altLang="en-US" sz="3600" dirty="0" smtClean="0">
              <a:solidFill>
                <a:srgbClr val="0D0D0D"/>
              </a:solidFill>
              <a:latin typeface="Times New Roman" panose="02020603050405020304" pitchFamily="18" charset="0"/>
              <a:ea typeface="宋体" panose="02010600030101010101" pitchFamily="2" charset="-122"/>
            </a:endParaRPr>
          </a:p>
        </p:txBody>
      </p:sp>
      <p:grpSp>
        <p:nvGrpSpPr>
          <p:cNvPr id="6148" name="组合 8"/>
          <p:cNvGrpSpPr/>
          <p:nvPr/>
        </p:nvGrpSpPr>
        <p:grpSpPr bwMode="auto">
          <a:xfrm>
            <a:off x="1551905" y="3068959"/>
            <a:ext cx="6013451" cy="769938"/>
            <a:chOff x="2267744" y="2204127"/>
            <a:chExt cx="4968552" cy="769935"/>
          </a:xfrm>
        </p:grpSpPr>
        <p:sp>
          <p:nvSpPr>
            <p:cNvPr id="4" name="圆角矩形 3"/>
            <p:cNvSpPr/>
            <p:nvPr/>
          </p:nvSpPr>
          <p:spPr bwMode="auto">
            <a:xfrm>
              <a:off x="2267744" y="2204127"/>
              <a:ext cx="4968552" cy="769935"/>
            </a:xfrm>
            <a:prstGeom prst="roundRect">
              <a:avLst/>
            </a:prstGeom>
            <a:gradFill flip="none" rotWithShape="1">
              <a:gsLst>
                <a:gs pos="0">
                  <a:srgbClr val="009BD2">
                    <a:shade val="30000"/>
                    <a:satMod val="115000"/>
                  </a:srgbClr>
                </a:gs>
                <a:gs pos="50000">
                  <a:srgbClr val="009BD2">
                    <a:shade val="67500"/>
                    <a:satMod val="115000"/>
                  </a:srgbClr>
                </a:gs>
                <a:gs pos="100000">
                  <a:srgbClr val="009BD2">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514350" indent="-514350">
                <a:lnSpc>
                  <a:spcPct val="150000"/>
                </a:lnSpc>
                <a:buFont typeface="+mj-lt"/>
                <a:buAutoNum type="arabicPeriod"/>
                <a:defRPr/>
              </a:pPr>
              <a:endParaRPr lang="zh-CN" altLang="en-US" sz="2400" b="1" dirty="0">
                <a:solidFill>
                  <a:schemeClr val="bg1">
                    <a:lumMod val="75000"/>
                  </a:schemeClr>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6156" name="矩形 4"/>
            <p:cNvSpPr>
              <a:spLocks noChangeArrowheads="1"/>
            </p:cNvSpPr>
            <p:nvPr/>
          </p:nvSpPr>
          <p:spPr bwMode="auto">
            <a:xfrm>
              <a:off x="2422816" y="2264098"/>
              <a:ext cx="4282259" cy="576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Georgia" panose="02040502050405020303" pitchFamily="18"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Georgia" panose="02040502050405020303" pitchFamily="18"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Georgia" panose="02040502050405020303" pitchFamily="18"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9pPr>
            </a:lstStyle>
            <a:p>
              <a:pPr>
                <a:lnSpc>
                  <a:spcPct val="150000"/>
                </a:lnSpc>
                <a:spcBef>
                  <a:spcPct val="0"/>
                </a:spcBef>
                <a:buNone/>
              </a:pPr>
              <a:r>
                <a:rPr lang="zh-CN" altLang="en-US" sz="2400" b="1" dirty="0">
                  <a:solidFill>
                    <a:schemeClr val="bg1">
                      <a:lumMod val="75000"/>
                    </a:schemeClr>
                  </a:solidFill>
                  <a:latin typeface="Times New Roman" panose="02020603050405020304" pitchFamily="18" charset="0"/>
                  <a:cs typeface="Times New Roman" panose="02020603050405020304" pitchFamily="18" charset="0"/>
                </a:rPr>
                <a:t>二</a:t>
              </a:r>
              <a:r>
                <a:rPr lang="zh-CN" altLang="en-US" sz="2400" b="1" dirty="0" smtClean="0">
                  <a:solidFill>
                    <a:schemeClr val="bg1">
                      <a:lumMod val="75000"/>
                    </a:schemeClr>
                  </a:solidFill>
                  <a:latin typeface="Times New Roman" panose="02020603050405020304" pitchFamily="18" charset="0"/>
                  <a:cs typeface="Times New Roman" panose="02020603050405020304" pitchFamily="18" charset="0"/>
                </a:rPr>
                <a:t>、</a:t>
              </a:r>
              <a:r>
                <a:rPr lang="en-US" altLang="zh-CN" sz="2400" b="1" dirty="0">
                  <a:solidFill>
                    <a:schemeClr val="bg1">
                      <a:lumMod val="75000"/>
                    </a:schemeClr>
                  </a:solidFill>
                  <a:latin typeface="Times New Roman" panose="02020603050405020304" pitchFamily="18" charset="0"/>
                  <a:cs typeface="Times New Roman" panose="02020603050405020304" pitchFamily="18" charset="0"/>
                </a:rPr>
                <a:t>HLA</a:t>
              </a:r>
              <a:r>
                <a:rPr lang="zh-CN" altLang="en-US" sz="2400" b="1" dirty="0">
                  <a:solidFill>
                    <a:schemeClr val="bg1">
                      <a:lumMod val="75000"/>
                    </a:schemeClr>
                  </a:solidFill>
                  <a:latin typeface="Times New Roman" panose="02020603050405020304" pitchFamily="18" charset="0"/>
                  <a:cs typeface="Times New Roman" panose="02020603050405020304" pitchFamily="18" charset="0"/>
                </a:rPr>
                <a:t>相容性</a:t>
              </a:r>
              <a:r>
                <a:rPr lang="zh-CN" altLang="en-US" sz="2400" b="1" dirty="0" smtClean="0">
                  <a:solidFill>
                    <a:schemeClr val="bg1">
                      <a:lumMod val="75000"/>
                    </a:schemeClr>
                  </a:solidFill>
                  <a:latin typeface="Times New Roman" panose="02020603050405020304" pitchFamily="18" charset="0"/>
                  <a:cs typeface="Times New Roman" panose="02020603050405020304" pitchFamily="18" charset="0"/>
                </a:rPr>
                <a:t>与淋巴细胞免疫</a:t>
              </a:r>
              <a:r>
                <a:rPr lang="zh-CN" altLang="en-US" sz="2400" b="1" dirty="0">
                  <a:solidFill>
                    <a:schemeClr val="bg1">
                      <a:lumMod val="75000"/>
                    </a:schemeClr>
                  </a:solidFill>
                  <a:latin typeface="Times New Roman" panose="02020603050405020304" pitchFamily="18" charset="0"/>
                  <a:cs typeface="Times New Roman" panose="02020603050405020304" pitchFamily="18" charset="0"/>
                </a:rPr>
                <a:t>治疗</a:t>
              </a:r>
              <a:endParaRPr lang="zh-CN" altLang="en-US" sz="2400" b="1" dirty="0">
                <a:solidFill>
                  <a:schemeClr val="bg1">
                    <a:lumMod val="75000"/>
                  </a:schemeClr>
                </a:solidFill>
                <a:latin typeface="Times New Roman" panose="02020603050405020304" pitchFamily="18" charset="0"/>
                <a:cs typeface="Times New Roman" panose="02020603050405020304" pitchFamily="18" charset="0"/>
              </a:endParaRPr>
            </a:p>
          </p:txBody>
        </p:sp>
      </p:grpSp>
      <p:grpSp>
        <p:nvGrpSpPr>
          <p:cNvPr id="6149" name="组合 9"/>
          <p:cNvGrpSpPr/>
          <p:nvPr/>
        </p:nvGrpSpPr>
        <p:grpSpPr bwMode="auto">
          <a:xfrm>
            <a:off x="1551905" y="4196158"/>
            <a:ext cx="6013451" cy="769938"/>
            <a:chOff x="2267744" y="2204496"/>
            <a:chExt cx="4968552" cy="769935"/>
          </a:xfrm>
        </p:grpSpPr>
        <p:sp>
          <p:nvSpPr>
            <p:cNvPr id="11" name="圆角矩形 10"/>
            <p:cNvSpPr/>
            <p:nvPr/>
          </p:nvSpPr>
          <p:spPr bwMode="auto">
            <a:xfrm>
              <a:off x="2267744" y="2204496"/>
              <a:ext cx="4968552" cy="769935"/>
            </a:xfrm>
            <a:prstGeom prst="roundRect">
              <a:avLst/>
            </a:prstGeom>
            <a:gradFill flip="none" rotWithShape="1">
              <a:gsLst>
                <a:gs pos="0">
                  <a:srgbClr val="009BD2">
                    <a:shade val="30000"/>
                    <a:satMod val="115000"/>
                  </a:srgbClr>
                </a:gs>
                <a:gs pos="50000">
                  <a:srgbClr val="009BD2">
                    <a:shade val="67500"/>
                    <a:satMod val="115000"/>
                  </a:srgbClr>
                </a:gs>
                <a:gs pos="100000">
                  <a:srgbClr val="009BD2">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514350" indent="-514350">
                <a:lnSpc>
                  <a:spcPct val="150000"/>
                </a:lnSpc>
                <a:buFont typeface="+mj-lt"/>
                <a:buAutoNum type="arabicPeriod"/>
                <a:defRPr/>
              </a:pPr>
              <a:endParaRPr lang="zh-CN" altLang="en-US"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6154" name="矩形 11"/>
            <p:cNvSpPr>
              <a:spLocks noChangeArrowheads="1"/>
            </p:cNvSpPr>
            <p:nvPr/>
          </p:nvSpPr>
          <p:spPr bwMode="auto">
            <a:xfrm>
              <a:off x="2423879" y="2266299"/>
              <a:ext cx="4498147" cy="646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Georgia" panose="02040502050405020303" pitchFamily="18"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Georgia" panose="02040502050405020303" pitchFamily="18"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Georgia" panose="02040502050405020303" pitchFamily="18"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9pPr>
            </a:lstStyle>
            <a:p>
              <a:pPr>
                <a:lnSpc>
                  <a:spcPct val="150000"/>
                </a:lnSpc>
                <a:spcBef>
                  <a:spcPct val="0"/>
                </a:spcBef>
                <a:buFontTx/>
                <a:buNone/>
              </a:pPr>
              <a:r>
                <a:rPr lang="zh-CN" altLang="en-US" sz="2400" b="1" dirty="0" smtClean="0">
                  <a:solidFill>
                    <a:schemeClr val="bg1"/>
                  </a:solidFill>
                  <a:latin typeface="Times New Roman" panose="02020603050405020304" pitchFamily="18" charset="0"/>
                  <a:cs typeface="Times New Roman" panose="02020603050405020304" pitchFamily="18" charset="0"/>
                </a:rPr>
                <a:t>三、淋巴细胞免疫治疗后的免疫学变化</a:t>
              </a:r>
              <a:endParaRPr lang="zh-CN" altLang="en-US" sz="2400" b="1" dirty="0">
                <a:solidFill>
                  <a:schemeClr val="bg1"/>
                </a:solidFill>
                <a:latin typeface="Times New Roman" panose="02020603050405020304" pitchFamily="18" charset="0"/>
                <a:cs typeface="Times New Roman" panose="02020603050405020304" pitchFamily="18" charset="0"/>
              </a:endParaRPr>
            </a:p>
          </p:txBody>
        </p:sp>
      </p:grpSp>
      <p:grpSp>
        <p:nvGrpSpPr>
          <p:cNvPr id="6150" name="组合 12"/>
          <p:cNvGrpSpPr/>
          <p:nvPr/>
        </p:nvGrpSpPr>
        <p:grpSpPr bwMode="auto">
          <a:xfrm>
            <a:off x="1551905" y="5323358"/>
            <a:ext cx="6013451" cy="769938"/>
            <a:chOff x="2267744" y="2204867"/>
            <a:chExt cx="4968552" cy="769935"/>
          </a:xfrm>
        </p:grpSpPr>
        <p:sp>
          <p:nvSpPr>
            <p:cNvPr id="14" name="圆角矩形 13"/>
            <p:cNvSpPr/>
            <p:nvPr/>
          </p:nvSpPr>
          <p:spPr bwMode="auto">
            <a:xfrm>
              <a:off x="2267744" y="2204867"/>
              <a:ext cx="4968552" cy="769935"/>
            </a:xfrm>
            <a:prstGeom prst="roundRect">
              <a:avLst/>
            </a:prstGeom>
            <a:gradFill flip="none" rotWithShape="1">
              <a:gsLst>
                <a:gs pos="0">
                  <a:srgbClr val="009BD2">
                    <a:shade val="30000"/>
                    <a:satMod val="115000"/>
                  </a:srgbClr>
                </a:gs>
                <a:gs pos="50000">
                  <a:srgbClr val="009BD2">
                    <a:shade val="67500"/>
                    <a:satMod val="115000"/>
                  </a:srgbClr>
                </a:gs>
                <a:gs pos="100000">
                  <a:srgbClr val="009BD2">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514350" indent="-514350">
                <a:lnSpc>
                  <a:spcPct val="150000"/>
                </a:lnSpc>
                <a:buFont typeface="+mj-lt"/>
                <a:buAutoNum type="arabicPeriod"/>
                <a:defRPr/>
              </a:pPr>
              <a:endParaRPr lang="zh-CN" altLang="en-US"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6152" name="矩形 14"/>
            <p:cNvSpPr>
              <a:spLocks noChangeArrowheads="1"/>
            </p:cNvSpPr>
            <p:nvPr/>
          </p:nvSpPr>
          <p:spPr bwMode="auto">
            <a:xfrm>
              <a:off x="2442190" y="2267255"/>
              <a:ext cx="3944411" cy="645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Georgia" panose="02040502050405020303" pitchFamily="18"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Georgia" panose="02040502050405020303" pitchFamily="18"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Georgia" panose="02040502050405020303" pitchFamily="18"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9pPr>
            </a:lstStyle>
            <a:p>
              <a:pPr>
                <a:lnSpc>
                  <a:spcPct val="150000"/>
                </a:lnSpc>
                <a:spcBef>
                  <a:spcPct val="0"/>
                </a:spcBef>
                <a:buFontTx/>
                <a:buNone/>
              </a:pPr>
              <a:r>
                <a:rPr lang="zh-CN" altLang="en-US" sz="2400" b="1" dirty="0" smtClean="0">
                  <a:solidFill>
                    <a:schemeClr val="bg1"/>
                  </a:solidFill>
                  <a:latin typeface="Times New Roman" panose="02020603050405020304" pitchFamily="18" charset="0"/>
                  <a:cs typeface="Times New Roman" panose="02020603050405020304" pitchFamily="18" charset="0"/>
                </a:rPr>
                <a:t>四、关于淋巴细胞免疫治疗的思考</a:t>
              </a:r>
              <a:endParaRPr lang="zh-CN" altLang="en-US" sz="2400" b="1" dirty="0">
                <a:solidFill>
                  <a:schemeClr val="bg1"/>
                </a:solidFill>
                <a:latin typeface="Times New Roman" panose="02020603050405020304" pitchFamily="18" charset="0"/>
                <a:cs typeface="Times New Roman" panose="02020603050405020304" pitchFamily="18" charset="0"/>
              </a:endParaRPr>
            </a:p>
          </p:txBody>
        </p:sp>
      </p:grpSp>
      <p:grpSp>
        <p:nvGrpSpPr>
          <p:cNvPr id="12" name="组合 8"/>
          <p:cNvGrpSpPr/>
          <p:nvPr/>
        </p:nvGrpSpPr>
        <p:grpSpPr bwMode="auto">
          <a:xfrm>
            <a:off x="1547664" y="1941756"/>
            <a:ext cx="6013452" cy="769938"/>
            <a:chOff x="2267744" y="2204127"/>
            <a:chExt cx="4968552" cy="769935"/>
          </a:xfrm>
        </p:grpSpPr>
        <p:sp>
          <p:nvSpPr>
            <p:cNvPr id="13" name="圆角矩形 12"/>
            <p:cNvSpPr/>
            <p:nvPr/>
          </p:nvSpPr>
          <p:spPr bwMode="auto">
            <a:xfrm>
              <a:off x="2267744" y="2204127"/>
              <a:ext cx="4968552" cy="769935"/>
            </a:xfrm>
            <a:prstGeom prst="roundRect">
              <a:avLst/>
            </a:prstGeom>
            <a:gradFill flip="none" rotWithShape="1">
              <a:gsLst>
                <a:gs pos="0">
                  <a:srgbClr val="009BD2">
                    <a:shade val="30000"/>
                    <a:satMod val="115000"/>
                  </a:srgbClr>
                </a:gs>
                <a:gs pos="50000">
                  <a:srgbClr val="009BD2">
                    <a:shade val="67500"/>
                    <a:satMod val="115000"/>
                  </a:srgbClr>
                </a:gs>
                <a:gs pos="100000">
                  <a:srgbClr val="009BD2">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514350" indent="-514350">
                <a:lnSpc>
                  <a:spcPct val="150000"/>
                </a:lnSpc>
                <a:buFont typeface="+mj-lt"/>
                <a:buAutoNum type="arabicPeriod"/>
                <a:defRPr/>
              </a:pPr>
              <a:endParaRPr lang="zh-CN" altLang="en-US" sz="2400" b="1" dirty="0">
                <a:solidFill>
                  <a:schemeClr val="bg1">
                    <a:lumMod val="75000"/>
                  </a:schemeClr>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5" name="矩形 4"/>
            <p:cNvSpPr>
              <a:spLocks noChangeArrowheads="1"/>
            </p:cNvSpPr>
            <p:nvPr/>
          </p:nvSpPr>
          <p:spPr bwMode="auto">
            <a:xfrm>
              <a:off x="2422816" y="2229642"/>
              <a:ext cx="3944410" cy="645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Georgia" panose="02040502050405020303" pitchFamily="18"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Georgia" panose="02040502050405020303" pitchFamily="18"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Georgia" panose="02040502050405020303" pitchFamily="18"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9pPr>
            </a:lstStyle>
            <a:p>
              <a:pPr>
                <a:lnSpc>
                  <a:spcPct val="150000"/>
                </a:lnSpc>
                <a:spcBef>
                  <a:spcPct val="0"/>
                </a:spcBef>
                <a:buNone/>
              </a:pPr>
              <a:r>
                <a:rPr lang="zh-CN" altLang="en-US" sz="2400" b="1" dirty="0" smtClean="0">
                  <a:solidFill>
                    <a:schemeClr val="bg1">
                      <a:lumMod val="75000"/>
                    </a:schemeClr>
                  </a:solidFill>
                  <a:latin typeface="Times New Roman" panose="02020603050405020304" pitchFamily="18" charset="0"/>
                  <a:cs typeface="Times New Roman" panose="02020603050405020304" pitchFamily="18" charset="0"/>
                </a:rPr>
                <a:t>一、胚胎丢失与淋巴细胞免疫治疗</a:t>
              </a:r>
              <a:endParaRPr lang="zh-CN" altLang="en-US" sz="2400" b="1" dirty="0">
                <a:solidFill>
                  <a:schemeClr val="bg1">
                    <a:lumMod val="75000"/>
                  </a:schemeClr>
                </a:solidFill>
                <a:latin typeface="Times New Roman" panose="02020603050405020304" pitchFamily="18" charset="0"/>
                <a:cs typeface="Times New Roman" panose="02020603050405020304" pitchFamily="18" charset="0"/>
              </a:endParaRPr>
            </a:p>
          </p:txBody>
        </p:sp>
      </p:grpSp>
      <p:sp>
        <p:nvSpPr>
          <p:cNvPr id="2" name="灯片编号占位符 1"/>
          <p:cNvSpPr>
            <a:spLocks noGrp="1"/>
          </p:cNvSpPr>
          <p:nvPr>
            <p:ph type="sldNum" sz="quarter" idx="12"/>
          </p:nvPr>
        </p:nvSpPr>
        <p:spPr/>
        <p:txBody>
          <a:bodyPr/>
          <a:p>
            <a:fld id="{0C913308-F349-4B6D-A68A-DD1791B4A57B}"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35777"/>
    </mc:Choice>
    <mc:Fallback>
      <p:transition spd="slow" advTm="35777"/>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C034FE1-F6A7-4524-816E-CF07B080F3EA}" type="slidenum">
              <a:rPr lang="zh-CN" altLang="en-US" smtClean="0"/>
            </a:fld>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190750" y="1628800"/>
            <a:ext cx="4762500" cy="4772025"/>
          </a:xfrm>
          <a:prstGeom prst="rect">
            <a:avLst/>
          </a:prstGeom>
        </p:spPr>
      </p:pic>
      <p:sp>
        <p:nvSpPr>
          <p:cNvPr id="5" name="矩形 3"/>
          <p:cNvSpPr>
            <a:spLocks noChangeArrowheads="1"/>
          </p:cNvSpPr>
          <p:nvPr/>
        </p:nvSpPr>
        <p:spPr bwMode="auto">
          <a:xfrm>
            <a:off x="251520" y="332656"/>
            <a:ext cx="75713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3200" b="1" dirty="0">
                <a:latin typeface="华文楷体" panose="02010600040101010101" pitchFamily="2" charset="-122"/>
                <a:ea typeface="华文楷体" panose="02010600040101010101" pitchFamily="2" charset="-122"/>
              </a:rPr>
              <a:t>我们为什么还在进行丈夫淋巴细胞治疗？</a:t>
            </a:r>
            <a:endParaRPr lang="zh-CN" altLang="en-US" sz="3200" b="1" dirty="0">
              <a:latin typeface="华文楷体" panose="02010600040101010101" pitchFamily="2" charset="-122"/>
              <a:ea typeface="华文楷体" panose="02010600040101010101" pitchFamily="2"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7" name="Picture 2"/>
          <p:cNvPicPr>
            <a:picLocks noChangeAspect="1" noChangeArrowheads="1"/>
          </p:cNvPicPr>
          <p:nvPr/>
        </p:nvPicPr>
        <p:blipFill>
          <a:blip r:embed="rId1">
            <a:extLst>
              <a:ext uri="{28A0092B-C50C-407E-A947-70E740481C1C}">
                <a14:useLocalDpi xmlns:a14="http://schemas.microsoft.com/office/drawing/2010/main" val="0"/>
              </a:ext>
            </a:extLst>
          </a:blip>
          <a:srcRect r="8110"/>
          <a:stretch>
            <a:fillRect/>
          </a:stretch>
        </p:blipFill>
        <p:spPr bwMode="auto">
          <a:xfrm>
            <a:off x="53340" y="21248"/>
            <a:ext cx="9037637" cy="3516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7108" name="组合 3"/>
          <p:cNvGrpSpPr/>
          <p:nvPr/>
        </p:nvGrpSpPr>
        <p:grpSpPr bwMode="auto">
          <a:xfrm>
            <a:off x="287338" y="4221733"/>
            <a:ext cx="8569325" cy="1728812"/>
            <a:chOff x="251520" y="4435611"/>
            <a:chExt cx="8568952" cy="1421411"/>
          </a:xfrm>
        </p:grpSpPr>
        <p:sp>
          <p:nvSpPr>
            <p:cNvPr id="5" name="矩形 4"/>
            <p:cNvSpPr/>
            <p:nvPr/>
          </p:nvSpPr>
          <p:spPr>
            <a:xfrm>
              <a:off x="251520" y="4435611"/>
              <a:ext cx="8568952" cy="1421411"/>
            </a:xfrm>
            <a:prstGeom prst="rect">
              <a:avLst/>
            </a:prstGeom>
            <a:gradFill flip="none" rotWithShape="1">
              <a:gsLst>
                <a:gs pos="0">
                  <a:srgbClr val="009BD2">
                    <a:shade val="30000"/>
                    <a:satMod val="115000"/>
                  </a:srgbClr>
                </a:gs>
                <a:gs pos="50000">
                  <a:srgbClr val="009BD2">
                    <a:shade val="67500"/>
                    <a:satMod val="115000"/>
                  </a:srgbClr>
                </a:gs>
                <a:gs pos="100000">
                  <a:srgbClr val="009BD2">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TextBox 5"/>
            <p:cNvSpPr txBox="1"/>
            <p:nvPr/>
          </p:nvSpPr>
          <p:spPr>
            <a:xfrm>
              <a:off x="430899" y="4624680"/>
              <a:ext cx="8389573" cy="986898"/>
            </a:xfrm>
            <a:prstGeom prst="rect">
              <a:avLst/>
            </a:prstGeom>
            <a:noFill/>
          </p:spPr>
          <p:txBody>
            <a:bodyPr anchor="ctr">
              <a:spAutoFit/>
            </a:bodyPr>
            <a:lstStyle/>
            <a:p>
              <a:pPr algn="ctr">
                <a:lnSpc>
                  <a:spcPct val="150000"/>
                </a:lnSpc>
                <a:defRPr/>
              </a:pPr>
              <a:r>
                <a:rPr lang="en-US" altLang="zh-CN" sz="24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LIT</a:t>
              </a:r>
              <a:r>
                <a:rPr lang="zh-CN" altLang="en-US" sz="24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治疗后：</a:t>
              </a:r>
              <a:r>
                <a:rPr lang="en-US" altLang="zh-CN" sz="24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NK</a:t>
              </a:r>
              <a:r>
                <a:rPr lang="zh-CN" altLang="en-US" sz="24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细胞毒性下调，</a:t>
              </a:r>
              <a:r>
                <a:rPr lang="en-US" altLang="zh-CN" sz="24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CD56+NK </a:t>
              </a:r>
              <a:r>
                <a:rPr lang="zh-CN" altLang="en-US" sz="24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细胞数量下调，</a:t>
              </a:r>
              <a:r>
                <a:rPr lang="en-US" altLang="zh-CN" sz="24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CD3</a:t>
              </a:r>
              <a:r>
                <a:rPr lang="en-US" altLang="zh-CN"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T</a:t>
              </a:r>
              <a:r>
                <a:rPr lang="zh-CN" altLang="en-US" sz="24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细胞比例下调</a:t>
              </a:r>
              <a:endParaRPr lang="zh-CN" altLang="en-US"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grpSp>
    </p:spTree>
  </p:cSld>
  <p:clrMapOvr>
    <a:masterClrMapping/>
  </p:clrMapOvr>
  <p:transition spd="slow" advTm="21079"/>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endParaRPr lang="zh-CN" altLang="en-US"/>
          </a:p>
        </p:txBody>
      </p:sp>
      <p:sp>
        <p:nvSpPr>
          <p:cNvPr id="4" name="灯片编号占位符 3"/>
          <p:cNvSpPr>
            <a:spLocks noGrp="1"/>
          </p:cNvSpPr>
          <p:nvPr>
            <p:ph type="sldNum" sz="quarter" idx="12"/>
          </p:nvPr>
        </p:nvSpPr>
        <p:spPr/>
        <p:txBody>
          <a:bodyPr/>
          <a:p>
            <a:fld id="{0C913308-F349-4B6D-A68A-DD1791B4A57B}" type="slidenum">
              <a:rPr lang="zh-CN" altLang="en-US" smtClean="0"/>
            </a:fld>
            <a:endParaRPr lang="zh-CN" altLang="en-US" dirty="0"/>
          </a:p>
        </p:txBody>
      </p:sp>
      <p:pic>
        <p:nvPicPr>
          <p:cNvPr id="52227" name="Picture 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9050" y="2133600"/>
            <a:ext cx="9031288" cy="1612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2228" name="Picture 5"/>
          <p:cNvPicPr>
            <a:picLocks noChangeAspect="1" noChangeArrowheads="1"/>
          </p:cNvPicPr>
          <p:nvPr/>
        </p:nvPicPr>
        <p:blipFill>
          <a:blip r:embed="rId2">
            <a:extLst>
              <a:ext uri="{28A0092B-C50C-407E-A947-70E740481C1C}">
                <a14:useLocalDpi xmlns:a14="http://schemas.microsoft.com/office/drawing/2010/main" val="0"/>
              </a:ext>
            </a:extLst>
          </a:blip>
          <a:srcRect l="58124" b="85985"/>
          <a:stretch>
            <a:fillRect/>
          </a:stretch>
        </p:blipFill>
        <p:spPr bwMode="auto">
          <a:xfrm>
            <a:off x="155575" y="1316038"/>
            <a:ext cx="8929688" cy="422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2229" name="组合 4"/>
          <p:cNvGrpSpPr/>
          <p:nvPr/>
        </p:nvGrpSpPr>
        <p:grpSpPr bwMode="auto">
          <a:xfrm>
            <a:off x="304800" y="4567295"/>
            <a:ext cx="8569325" cy="1603718"/>
            <a:chOff x="251520" y="4151496"/>
            <a:chExt cx="8568952" cy="1165405"/>
          </a:xfrm>
        </p:grpSpPr>
        <p:sp>
          <p:nvSpPr>
            <p:cNvPr id="6" name="矩形 5"/>
            <p:cNvSpPr/>
            <p:nvPr/>
          </p:nvSpPr>
          <p:spPr>
            <a:xfrm>
              <a:off x="251520" y="4151496"/>
              <a:ext cx="8568952" cy="1165405"/>
            </a:xfrm>
            <a:prstGeom prst="rect">
              <a:avLst/>
            </a:prstGeom>
            <a:gradFill flip="none" rotWithShape="1">
              <a:gsLst>
                <a:gs pos="0">
                  <a:srgbClr val="009BD2">
                    <a:shade val="30000"/>
                    <a:satMod val="115000"/>
                  </a:srgbClr>
                </a:gs>
                <a:gs pos="50000">
                  <a:srgbClr val="009BD2">
                    <a:shade val="67500"/>
                    <a:satMod val="115000"/>
                  </a:srgbClr>
                </a:gs>
                <a:gs pos="100000">
                  <a:srgbClr val="009BD2">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TextBox 6"/>
            <p:cNvSpPr txBox="1"/>
            <p:nvPr/>
          </p:nvSpPr>
          <p:spPr>
            <a:xfrm>
              <a:off x="413438" y="4329065"/>
              <a:ext cx="8407034" cy="872266"/>
            </a:xfrm>
            <a:prstGeom prst="rect">
              <a:avLst/>
            </a:prstGeom>
            <a:noFill/>
          </p:spPr>
          <p:txBody>
            <a:bodyPr anchor="ctr">
              <a:spAutoFit/>
            </a:bodyPr>
            <a:lstStyle/>
            <a:p>
              <a:pPr algn="ctr">
                <a:lnSpc>
                  <a:spcPct val="150000"/>
                </a:lnSpc>
                <a:defRPr/>
              </a:pPr>
              <a:r>
                <a:rPr lang="en-US" altLang="zh-CN"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LIT</a:t>
              </a:r>
              <a:r>
                <a:rPr lang="zh-CN" altLang="en-US"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治疗后</a:t>
              </a:r>
              <a:r>
                <a:rPr lang="zh-CN" altLang="en-US" sz="24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en-US" altLang="zh-CN" sz="24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Th2</a:t>
              </a:r>
              <a:r>
                <a:rPr lang="zh-CN" altLang="en-US"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相关的趋化因子受体表达占优势</a:t>
              </a:r>
              <a:r>
                <a:rPr lang="zh-CN" altLang="en-US" sz="24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en-US" altLang="zh-CN" sz="24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Th1/Th2</a:t>
              </a:r>
              <a:r>
                <a:rPr lang="zh-CN" altLang="en-US"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平衡往</a:t>
              </a:r>
              <a:r>
                <a:rPr lang="en-US" altLang="zh-CN"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Th2</a:t>
              </a:r>
              <a:r>
                <a:rPr lang="zh-CN" altLang="en-US" sz="24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偏移</a:t>
              </a:r>
              <a:endParaRPr lang="zh-CN" altLang="en-US"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grpSp>
      <p:sp>
        <p:nvSpPr>
          <p:cNvPr id="5" name="标题 1"/>
          <p:cNvSpPr/>
          <p:nvPr/>
        </p:nvSpPr>
        <p:spPr>
          <a:xfrm>
            <a:off x="522789" y="99869"/>
            <a:ext cx="7488832" cy="936104"/>
          </a:xfrm>
          <a:prstGeom prst="rect">
            <a:avLst/>
          </a:prstGeom>
        </p:spPr>
        <p:txBody>
          <a:bodyPr anchor="ctr"/>
          <a:lstStyle>
            <a:lvl1pPr algn="l" defTabSz="914400" rtl="0" eaLnBrk="1" latinLnBrk="0" hangingPunct="1">
              <a:spcBef>
                <a:spcPct val="0"/>
              </a:spcBef>
              <a:buNone/>
              <a:defRPr sz="2800" b="1" kern="1200">
                <a:solidFill>
                  <a:schemeClr val="tx1"/>
                </a:solidFill>
                <a:latin typeface="黑体" panose="02010600030101010101" pitchFamily="49" charset="-122"/>
                <a:ea typeface="黑体" panose="02010600030101010101" pitchFamily="49" charset="-122"/>
                <a:cs typeface="+mj-cs"/>
              </a:defRPr>
            </a:lvl1pPr>
          </a:lstStyle>
          <a:p>
            <a:r>
              <a:rPr lang="zh-CN" altLang="en-US" sz="3000">
                <a:latin typeface="宋体" panose="02010600030101010101" pitchFamily="2" charset="-122"/>
                <a:ea typeface="宋体" panose="02010600030101010101" pitchFamily="2" charset="-122"/>
              </a:rPr>
              <a:t>淋巴细胞治疗后的免疫学变化</a:t>
            </a:r>
            <a:endParaRPr lang="zh-CN" altLang="en-US" sz="3000">
              <a:latin typeface="宋体" panose="02010600030101010101" pitchFamily="2" charset="-122"/>
              <a:ea typeface="宋体"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23"/>
          <p:cNvSpPr>
            <a:spLocks noChangeArrowheads="1"/>
          </p:cNvSpPr>
          <p:nvPr>
            <p:custDataLst>
              <p:tags r:id="rId1"/>
            </p:custDataLst>
          </p:nvPr>
        </p:nvSpPr>
        <p:spPr bwMode="auto">
          <a:xfrm>
            <a:off x="-14506" y="5886052"/>
            <a:ext cx="9195018" cy="737187"/>
          </a:xfrm>
          <a:prstGeom prst="rect">
            <a:avLst/>
          </a:prstGeom>
          <a:solidFill>
            <a:srgbClr val="00B0F0">
              <a:alpha val="20000"/>
            </a:srgbClr>
          </a:solidFill>
          <a:ln>
            <a:noFill/>
          </a:ln>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 typeface="Arial" panose="020B0604020202020204" pitchFamily="34" charset="0"/>
              <a:buNone/>
              <a:defRPr/>
            </a:pPr>
            <a:endParaRPr lang="zh-CN" altLang="en-US" sz="1800" b="1" dirty="0">
              <a:latin typeface="华文楷体" panose="02010600040101010101" pitchFamily="2" charset="-122"/>
              <a:ea typeface="华文楷体" panose="02010600040101010101" pitchFamily="2" charset="-122"/>
            </a:endParaRPr>
          </a:p>
        </p:txBody>
      </p:sp>
      <p:pic>
        <p:nvPicPr>
          <p:cNvPr id="6" name="图片 4"/>
          <p:cNvPicPr>
            <a:picLocks noChangeAspect="1"/>
          </p:cNvPicPr>
          <p:nvPr/>
        </p:nvPicPr>
        <p:blipFill>
          <a:blip r:embed="rId2"/>
          <a:stretch>
            <a:fillRect/>
          </a:stretch>
        </p:blipFill>
        <p:spPr>
          <a:xfrm>
            <a:off x="-14605" y="10160"/>
            <a:ext cx="7559675" cy="5695950"/>
          </a:xfrm>
          <a:prstGeom prst="rect">
            <a:avLst/>
          </a:prstGeom>
        </p:spPr>
      </p:pic>
      <p:sp>
        <p:nvSpPr>
          <p:cNvPr id="8" name="TextBox 7"/>
          <p:cNvSpPr txBox="1">
            <a:spLocks noChangeArrowheads="1"/>
          </p:cNvSpPr>
          <p:nvPr/>
        </p:nvSpPr>
        <p:spPr bwMode="auto">
          <a:xfrm>
            <a:off x="539552" y="6002124"/>
            <a:ext cx="806489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2800" b="1" dirty="0">
                <a:latin typeface="宋体" panose="02010600030101010101" pitchFamily="2" charset="-122"/>
              </a:rPr>
              <a:t>1981</a:t>
            </a:r>
            <a:r>
              <a:rPr lang="zh-CN" altLang="en-US" sz="2800" b="1" dirty="0">
                <a:latin typeface="宋体" panose="02010600030101010101" pitchFamily="2" charset="-122"/>
              </a:rPr>
              <a:t>年初次报道淋巴细胞转输用于治疗反复流产</a:t>
            </a:r>
            <a:endParaRPr lang="zh-CN" altLang="en-US" sz="2800" b="1" dirty="0">
              <a:latin typeface="宋体" panose="02010600030101010101" pitchFamily="2" charset="-122"/>
            </a:endParaRPr>
          </a:p>
        </p:txBody>
      </p:sp>
      <p:sp>
        <p:nvSpPr>
          <p:cNvPr id="2" name="TextBox 1"/>
          <p:cNvSpPr txBox="1"/>
          <p:nvPr/>
        </p:nvSpPr>
        <p:spPr>
          <a:xfrm>
            <a:off x="6369318" y="1876049"/>
            <a:ext cx="1980029" cy="523220"/>
          </a:xfrm>
          <a:prstGeom prst="rect">
            <a:avLst/>
          </a:prstGeom>
          <a:noFill/>
        </p:spPr>
        <p:txBody>
          <a:bodyPr wrap="none" rtlCol="0">
            <a:spAutoFit/>
          </a:bodyPr>
          <a:lstStyle/>
          <a:p>
            <a:r>
              <a:rPr kumimoji="1" lang="zh-CN" altLang="en-US" sz="2800" b="1" smtClean="0">
                <a:solidFill>
                  <a:srgbClr val="7030A0"/>
                </a:solidFill>
              </a:rPr>
              <a:t>柳叶刀报道</a:t>
            </a:r>
            <a:endParaRPr kumimoji="1" lang="zh-CN" altLang="en-US" sz="2800" b="1" dirty="0">
              <a:solidFill>
                <a:srgbClr val="7030A0"/>
              </a:solidFill>
            </a:endParaRPr>
          </a:p>
        </p:txBody>
      </p:sp>
      <p:sp>
        <p:nvSpPr>
          <p:cNvPr id="3" name="灯片编号占位符 2"/>
          <p:cNvSpPr>
            <a:spLocks noGrp="1"/>
          </p:cNvSpPr>
          <p:nvPr>
            <p:ph type="sldNum" sz="quarter" idx="12"/>
          </p:nvPr>
        </p:nvSpPr>
        <p:spPr/>
        <p:txBody>
          <a:bodyPr/>
          <a:p>
            <a:fld id="{0C913308-F349-4B6D-A68A-DD1791B4A57B}" type="slidenum">
              <a:rPr lang="zh-CN" altLang="en-US" smtClean="0"/>
            </a:fld>
            <a:endParaRPr lang="zh-CN" altLang="en-US" dirty="0"/>
          </a:p>
        </p:txBody>
      </p:sp>
    </p:spTree>
  </p:cSld>
  <p:clrMapOvr>
    <a:masterClrMapping/>
  </p:clrMapOvr>
  <p:transition advTm="183"/>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0C913308-F349-4B6D-A68A-DD1791B4A57B}" type="slidenum">
              <a:rPr lang="zh-CN" altLang="en-US" smtClean="0"/>
            </a:fld>
            <a:endParaRPr lang="zh-CN" altLang="en-US" dirty="0"/>
          </a:p>
        </p:txBody>
      </p:sp>
      <p:pic>
        <p:nvPicPr>
          <p:cNvPr id="53251"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7950" y="1249998"/>
            <a:ext cx="8975725" cy="3041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矩形 4"/>
          <p:cNvSpPr/>
          <p:nvPr/>
        </p:nvSpPr>
        <p:spPr>
          <a:xfrm>
            <a:off x="323602" y="4797549"/>
            <a:ext cx="8424862" cy="1295747"/>
          </a:xfrm>
          <a:prstGeom prst="rect">
            <a:avLst/>
          </a:prstGeom>
          <a:gradFill flip="none" rotWithShape="1">
            <a:gsLst>
              <a:gs pos="0">
                <a:srgbClr val="009BD2">
                  <a:shade val="30000"/>
                  <a:satMod val="115000"/>
                </a:srgbClr>
              </a:gs>
              <a:gs pos="50000">
                <a:srgbClr val="009BD2">
                  <a:shade val="67500"/>
                  <a:satMod val="115000"/>
                </a:srgbClr>
              </a:gs>
              <a:gs pos="100000">
                <a:srgbClr val="009BD2">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defRPr/>
            </a:pPr>
            <a:r>
              <a:rPr lang="en-US" altLang="zh-CN"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LIT</a:t>
            </a:r>
            <a:r>
              <a:rPr lang="zh-CN" altLang="en-US"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治疗后</a:t>
            </a:r>
            <a:r>
              <a:rPr lang="zh-CN" altLang="en-US" sz="24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zh-CN" altLang="en-US" sz="2400" b="1"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Segoe UI" panose="020B0502040204020203" pitchFamily="34" charset="0"/>
              </a:rPr>
              <a:t>外</a:t>
            </a:r>
            <a:r>
              <a:rPr lang="zh-CN" altLang="en-US" sz="2400" b="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Segoe UI" panose="020B0502040204020203" pitchFamily="34" charset="0"/>
              </a:rPr>
              <a:t>周血</a:t>
            </a:r>
            <a:r>
              <a:rPr lang="en-US" altLang="zh-CN" sz="2400" b="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Segoe UI" panose="020B0502040204020203" pitchFamily="34" charset="0"/>
              </a:rPr>
              <a:t>Treg</a:t>
            </a:r>
            <a:r>
              <a:rPr lang="zh-CN" altLang="en-US" sz="2400" b="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Segoe UI" panose="020B0502040204020203" pitchFamily="34" charset="0"/>
              </a:rPr>
              <a:t>在</a:t>
            </a:r>
            <a:r>
              <a:rPr lang="en-US" altLang="zh-CN" sz="2400" b="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Segoe UI" panose="020B0502040204020203" pitchFamily="34" charset="0"/>
              </a:rPr>
              <a:t>T</a:t>
            </a:r>
            <a:r>
              <a:rPr lang="zh-CN" altLang="en-US" sz="2400" b="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Segoe UI" panose="020B0502040204020203" pitchFamily="34" charset="0"/>
              </a:rPr>
              <a:t>细胞亚群中的</a:t>
            </a:r>
            <a:r>
              <a:rPr lang="zh-CN" altLang="en-US" sz="2400" b="1"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Segoe UI" panose="020B0502040204020203" pitchFamily="34" charset="0"/>
              </a:rPr>
              <a:t>比例上调</a:t>
            </a:r>
            <a:endParaRPr lang="zh-CN" altLang="en-US" sz="2400" b="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Segoe UI" panose="020B0502040204020203" pitchFamily="34" charset="0"/>
            </a:endParaRPr>
          </a:p>
        </p:txBody>
      </p:sp>
      <p:sp>
        <p:nvSpPr>
          <p:cNvPr id="2" name="标题 1"/>
          <p:cNvSpPr/>
          <p:nvPr/>
        </p:nvSpPr>
        <p:spPr>
          <a:xfrm>
            <a:off x="522789" y="99869"/>
            <a:ext cx="7488832" cy="936104"/>
          </a:xfrm>
          <a:prstGeom prst="rect">
            <a:avLst/>
          </a:prstGeom>
        </p:spPr>
        <p:txBody>
          <a:bodyPr anchor="ctr"/>
          <a:lstStyle>
            <a:lvl1pPr algn="l" defTabSz="914400" rtl="0" eaLnBrk="1" latinLnBrk="0" hangingPunct="1">
              <a:spcBef>
                <a:spcPct val="0"/>
              </a:spcBef>
              <a:buNone/>
              <a:defRPr sz="2800" b="1" kern="1200">
                <a:solidFill>
                  <a:schemeClr val="tx1"/>
                </a:solidFill>
                <a:latin typeface="黑体" panose="02010600030101010101" pitchFamily="49" charset="-122"/>
                <a:ea typeface="黑体" panose="02010600030101010101" pitchFamily="49" charset="-122"/>
                <a:cs typeface="+mj-cs"/>
              </a:defRPr>
            </a:lvl1pPr>
          </a:lstStyle>
          <a:p>
            <a:r>
              <a:rPr lang="zh-CN" altLang="en-US" sz="3000">
                <a:latin typeface="宋体" panose="02010600030101010101" pitchFamily="2" charset="-122"/>
                <a:ea typeface="宋体" panose="02010600030101010101" pitchFamily="2" charset="-122"/>
              </a:rPr>
              <a:t>淋巴细胞治疗后的免疫学变化</a:t>
            </a:r>
            <a:endParaRPr lang="zh-CN" altLang="en-US" sz="3000">
              <a:latin typeface="宋体" panose="02010600030101010101" pitchFamily="2" charset="-122"/>
              <a:ea typeface="宋体" panose="02010600030101010101" pitchFamily="2"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0C913308-F349-4B6D-A68A-DD1791B4A57B}" type="slidenum">
              <a:rPr lang="zh-CN" altLang="en-US" smtClean="0"/>
            </a:fld>
            <a:endParaRPr lang="zh-CN" altLang="en-US" dirty="0"/>
          </a:p>
        </p:txBody>
      </p:sp>
      <p:graphicFrame>
        <p:nvGraphicFramePr>
          <p:cNvPr id="54275" name="对象 5"/>
          <p:cNvGraphicFramePr>
            <a:graphicFrameLocks noChangeAspect="1"/>
          </p:cNvGraphicFramePr>
          <p:nvPr/>
        </p:nvGraphicFramePr>
        <p:xfrm>
          <a:off x="3524250" y="1322388"/>
          <a:ext cx="5200650" cy="4032250"/>
        </p:xfrm>
        <a:graphic>
          <a:graphicData uri="http://schemas.openxmlformats.org/presentationml/2006/ole">
            <mc:AlternateContent xmlns:mc="http://schemas.openxmlformats.org/markup-compatibility/2006">
              <mc:Choice xmlns:v="urn:schemas-microsoft-com:vml" Requires="v">
                <p:oleObj spid="_x0000_s1037" name="Prism 5" r:id="rId1" imgW="4822825" imgH="3754755" progId="Prism5.Document">
                  <p:embed/>
                </p:oleObj>
              </mc:Choice>
              <mc:Fallback>
                <p:oleObj name="Prism 5" r:id="rId1" imgW="4822825" imgH="3754755" progId="Prism5.Document">
                  <p:embed/>
                  <p:pic>
                    <p:nvPicPr>
                      <p:cNvPr id="0" name="图片 103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24250" y="1322388"/>
                        <a:ext cx="5200650"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矩形 4"/>
          <p:cNvSpPr/>
          <p:nvPr/>
        </p:nvSpPr>
        <p:spPr>
          <a:xfrm>
            <a:off x="250825" y="6009499"/>
            <a:ext cx="8569647" cy="587853"/>
          </a:xfrm>
          <a:prstGeom prst="rect">
            <a:avLst/>
          </a:prstGeom>
        </p:spPr>
        <p:txBody>
          <a:bodyPr wrap="square">
            <a:spAutoFit/>
          </a:bodyPr>
          <a:lstStyle/>
          <a:p>
            <a:pPr indent="279400" eaLnBrk="0" hangingPunct="0">
              <a:lnSpc>
                <a:spcPct val="115000"/>
              </a:lnSpc>
              <a:spcBef>
                <a:spcPts val="55"/>
              </a:spcBef>
              <a:spcAft>
                <a:spcPts val="0"/>
              </a:spcAft>
              <a:defRPr/>
            </a:pPr>
            <a:r>
              <a:rPr lang="en-US" altLang="zh-CN" sz="1400" b="1" kern="0" dirty="0">
                <a:latin typeface="Times New Roman" panose="02020603050405020304" pitchFamily="18" charset="0"/>
                <a:cs typeface="Times New Roman" panose="02020603050405020304" pitchFamily="18" charset="0"/>
              </a:rPr>
              <a:t>LH Diao, PY Liang, GG Li et.al. </a:t>
            </a:r>
            <a:r>
              <a:rPr lang="en-US" altLang="zh-CN" sz="1400" kern="0" dirty="0">
                <a:latin typeface="Times New Roman" panose="02020603050405020304" pitchFamily="18" charset="0"/>
                <a:cs typeface="Times New Roman" panose="02020603050405020304" pitchFamily="18" charset="0"/>
              </a:rPr>
              <a:t>Lymphocyte immunotherapy regulates cytokine alteration from IL-17A to IL-10 dominant of peripheral blood in patients with recurrent miscarriage. </a:t>
            </a:r>
            <a:r>
              <a:rPr lang="en-US" altLang="zh-CN" sz="1400" b="1" i="1" kern="0" dirty="0">
                <a:latin typeface="Times New Roman" panose="02020603050405020304" pitchFamily="18" charset="0"/>
                <a:cs typeface="Times New Roman" panose="02020603050405020304" pitchFamily="18" charset="0"/>
              </a:rPr>
              <a:t>Am J </a:t>
            </a:r>
            <a:r>
              <a:rPr lang="en-US" altLang="zh-CN" sz="1400" b="1" i="1" kern="0" dirty="0" err="1">
                <a:latin typeface="Times New Roman" panose="02020603050405020304" pitchFamily="18" charset="0"/>
                <a:cs typeface="Times New Roman" panose="02020603050405020304" pitchFamily="18" charset="0"/>
              </a:rPr>
              <a:t>Reprod</a:t>
            </a:r>
            <a:r>
              <a:rPr lang="en-US" altLang="zh-CN" sz="1400" b="1" i="1" kern="0" dirty="0">
                <a:latin typeface="Times New Roman" panose="02020603050405020304" pitchFamily="18" charset="0"/>
                <a:cs typeface="Times New Roman" panose="02020603050405020304" pitchFamily="18" charset="0"/>
              </a:rPr>
              <a:t> </a:t>
            </a:r>
            <a:r>
              <a:rPr lang="en-US" altLang="zh-CN" sz="1400" b="1" i="1" kern="0" dirty="0" err="1">
                <a:latin typeface="Times New Roman" panose="02020603050405020304" pitchFamily="18" charset="0"/>
                <a:cs typeface="Times New Roman" panose="02020603050405020304" pitchFamily="18" charset="0"/>
              </a:rPr>
              <a:t>Immunol</a:t>
            </a:r>
            <a:r>
              <a:rPr lang="en-US" altLang="zh-CN" sz="1400" kern="0" dirty="0">
                <a:latin typeface="Times New Roman" panose="02020603050405020304" pitchFamily="18" charset="0"/>
                <a:cs typeface="Times New Roman" panose="02020603050405020304" pitchFamily="18" charset="0"/>
              </a:rPr>
              <a:t>, 2013, 69(S2):53. </a:t>
            </a:r>
            <a:endParaRPr lang="zh-CN" altLang="zh-CN" sz="1200" kern="100" dirty="0">
              <a:latin typeface="Times New Roman" panose="02020603050405020304" pitchFamily="18" charset="0"/>
              <a:cs typeface="Times New Roman" panose="02020603050405020304" pitchFamily="18" charset="0"/>
            </a:endParaRPr>
          </a:p>
        </p:txBody>
      </p:sp>
      <p:sp>
        <p:nvSpPr>
          <p:cNvPr id="6" name="矩形 5"/>
          <p:cNvSpPr/>
          <p:nvPr/>
        </p:nvSpPr>
        <p:spPr>
          <a:xfrm>
            <a:off x="323528" y="1484784"/>
            <a:ext cx="2952750" cy="3978275"/>
          </a:xfrm>
          <a:prstGeom prst="rect">
            <a:avLst/>
          </a:prstGeom>
          <a:gradFill flip="none" rotWithShape="1">
            <a:gsLst>
              <a:gs pos="0">
                <a:srgbClr val="009BD2">
                  <a:shade val="30000"/>
                  <a:satMod val="115000"/>
                </a:srgbClr>
              </a:gs>
              <a:gs pos="50000">
                <a:srgbClr val="009BD2">
                  <a:shade val="67500"/>
                  <a:satMod val="115000"/>
                </a:srgbClr>
              </a:gs>
              <a:gs pos="100000">
                <a:srgbClr val="009BD2">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defRPr/>
            </a:pPr>
            <a:r>
              <a:rPr lang="zh-CN" altLang="en-US" sz="2400" b="1" dirty="0">
                <a:solidFill>
                  <a:schemeClr val="bg1"/>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LIT</a:t>
            </a:r>
            <a:r>
              <a:rPr lang="zh-CN" altLang="en-US"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治疗后</a:t>
            </a:r>
            <a:r>
              <a:rPr lang="zh-CN" altLang="en-US" sz="24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en-US" altLang="zh-CN" sz="24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a:lnSpc>
                <a:spcPct val="150000"/>
              </a:lnSpc>
              <a:defRPr/>
            </a:pPr>
            <a:r>
              <a:rPr lang="zh-CN" altLang="en-US" sz="2400" b="1" dirty="0" smtClean="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外</a:t>
            </a:r>
            <a:r>
              <a:rPr lang="zh-CN" altLang="en-US" sz="2400" b="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周</a:t>
            </a:r>
            <a:r>
              <a:rPr lang="zh-CN" altLang="en-US" sz="2400" b="1" dirty="0" smtClean="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血</a:t>
            </a:r>
            <a:endParaRPr lang="en-US" altLang="zh-CN" sz="2400" b="1" dirty="0" smtClean="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endParaRPr>
          </a:p>
          <a:p>
            <a:pPr algn="ctr">
              <a:lnSpc>
                <a:spcPct val="150000"/>
              </a:lnSpc>
              <a:defRPr/>
            </a:pPr>
            <a:r>
              <a:rPr lang="zh-CN" altLang="en-US" sz="2400" b="1" dirty="0" smtClean="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炎性细胞因子</a:t>
            </a:r>
            <a:endParaRPr lang="en-US" altLang="zh-CN" sz="2400" b="1" dirty="0" smtClean="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endParaRPr>
          </a:p>
          <a:p>
            <a:pPr algn="ctr">
              <a:lnSpc>
                <a:spcPct val="150000"/>
              </a:lnSpc>
              <a:defRPr/>
            </a:pPr>
            <a:r>
              <a:rPr lang="en-US" altLang="zh-CN" sz="2400" b="1" dirty="0" smtClean="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IL17A</a:t>
            </a:r>
            <a:r>
              <a:rPr lang="zh-CN" altLang="en-US" sz="2400" b="1" dirty="0" smtClean="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下调，</a:t>
            </a:r>
            <a:endParaRPr lang="en-US" altLang="zh-CN" sz="2400" b="1" dirty="0" smtClean="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endParaRPr>
          </a:p>
          <a:p>
            <a:pPr algn="ctr">
              <a:lnSpc>
                <a:spcPct val="150000"/>
              </a:lnSpc>
              <a:defRPr/>
            </a:pPr>
            <a:r>
              <a:rPr lang="zh-CN" altLang="en-US" sz="2400" b="1" dirty="0" smtClean="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抑炎细胞因子</a:t>
            </a:r>
            <a:endParaRPr lang="en-US" altLang="zh-CN" sz="2400" b="1" dirty="0" smtClean="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endParaRPr>
          </a:p>
          <a:p>
            <a:pPr algn="ctr">
              <a:lnSpc>
                <a:spcPct val="150000"/>
              </a:lnSpc>
              <a:defRPr/>
            </a:pPr>
            <a:r>
              <a:rPr lang="en-US" altLang="zh-CN" sz="2400" b="1" dirty="0" smtClean="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IL-10</a:t>
            </a:r>
            <a:r>
              <a:rPr lang="zh-CN" altLang="en-US" sz="2400" b="1" dirty="0" smtClean="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rPr>
              <a:t>上调</a:t>
            </a:r>
            <a:endParaRPr lang="zh-CN" altLang="en-US" sz="2400" b="1"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54278" name="矩形 3"/>
          <p:cNvSpPr>
            <a:spLocks noChangeArrowheads="1"/>
          </p:cNvSpPr>
          <p:nvPr/>
        </p:nvSpPr>
        <p:spPr bwMode="auto">
          <a:xfrm>
            <a:off x="3779838" y="5549900"/>
            <a:ext cx="456567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fr-FR" altLang="zh-CN" sz="2000" b="1" dirty="0">
                <a:latin typeface="Times New Roman" panose="02020603050405020304" pitchFamily="18" charset="0"/>
                <a:ea typeface="宋体" panose="02010600030101010101" pitchFamily="2" charset="-122"/>
                <a:cs typeface="Times New Roman" panose="02020603050405020304" pitchFamily="18" charset="0"/>
              </a:rPr>
              <a:t> IL-4, IL-5, IL-10, IL-12p70 and IL-17A</a:t>
            </a:r>
            <a:endParaRPr lang="zh-CN" altLang="en-US" sz="20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标题 1"/>
          <p:cNvSpPr/>
          <p:nvPr/>
        </p:nvSpPr>
        <p:spPr>
          <a:xfrm>
            <a:off x="522789" y="99869"/>
            <a:ext cx="7488832" cy="936104"/>
          </a:xfrm>
          <a:prstGeom prst="rect">
            <a:avLst/>
          </a:prstGeom>
        </p:spPr>
        <p:txBody>
          <a:bodyPr anchor="ctr"/>
          <a:lstStyle>
            <a:lvl1pPr algn="l" defTabSz="914400" rtl="0" eaLnBrk="1" latinLnBrk="0" hangingPunct="1">
              <a:spcBef>
                <a:spcPct val="0"/>
              </a:spcBef>
              <a:buNone/>
              <a:defRPr sz="2800" b="1" kern="1200">
                <a:solidFill>
                  <a:schemeClr val="tx1"/>
                </a:solidFill>
                <a:latin typeface="黑体" panose="02010600030101010101" pitchFamily="49" charset="-122"/>
                <a:ea typeface="黑体" panose="02010600030101010101" pitchFamily="49" charset="-122"/>
                <a:cs typeface="+mj-cs"/>
              </a:defRPr>
            </a:lvl1pPr>
          </a:lstStyle>
          <a:p>
            <a:r>
              <a:rPr lang="zh-CN" altLang="en-US" sz="3000">
                <a:latin typeface="宋体" panose="02010600030101010101" pitchFamily="2" charset="-122"/>
                <a:ea typeface="宋体" panose="02010600030101010101" pitchFamily="2" charset="-122"/>
              </a:rPr>
              <a:t>淋巴细胞治疗后的免疫学变化</a:t>
            </a:r>
            <a:endParaRPr lang="zh-CN" altLang="en-US" sz="3000">
              <a:latin typeface="宋体" panose="02010600030101010101" pitchFamily="2" charset="-122"/>
              <a:ea typeface="宋体" panose="02010600030101010101" pitchFamily="2" charset="-122"/>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1">
            <a:extLst>
              <a:ext uri="{28A0092B-C50C-407E-A947-70E740481C1C}">
                <a14:useLocalDpi xmlns:a14="http://schemas.microsoft.com/office/drawing/2010/main" val="0"/>
              </a:ext>
            </a:extLst>
          </a:blip>
          <a:srcRect t="29735"/>
          <a:stretch>
            <a:fillRect/>
          </a:stretch>
        </p:blipFill>
        <p:spPr bwMode="auto">
          <a:xfrm>
            <a:off x="-36512" y="620688"/>
            <a:ext cx="9149288" cy="22326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3" name="Group 114"/>
          <p:cNvGraphicFramePr>
            <a:graphicFrameLocks noGrp="1"/>
          </p:cNvGraphicFramePr>
          <p:nvPr/>
        </p:nvGraphicFramePr>
        <p:xfrm>
          <a:off x="683568" y="3429000"/>
          <a:ext cx="8180786" cy="2946399"/>
        </p:xfrm>
        <a:graphic>
          <a:graphicData uri="http://schemas.openxmlformats.org/drawingml/2006/table">
            <a:tbl>
              <a:tblPr firstRow="1">
                <a:tableStyleId>{0E3FDE45-AF77-4B5C-9715-49D594BDF05E}</a:tableStyleId>
              </a:tblPr>
              <a:tblGrid>
                <a:gridCol w="2265981"/>
                <a:gridCol w="5914805"/>
              </a:tblGrid>
              <a:tr h="457180">
                <a:tc>
                  <a:txBody>
                    <a:bodyPr/>
                    <a:lstStyle/>
                    <a:p>
                      <a:pPr marL="0" marR="0" lvl="0" indent="0" algn="ctr" defTabSz="914400" rtl="0" eaLnBrk="1" fontAlgn="base" latinLnBrk="0" hangingPunct="1">
                        <a:lnSpc>
                          <a:spcPct val="93000"/>
                        </a:lnSpc>
                        <a:spcBef>
                          <a:spcPct val="31000"/>
                        </a:spcBef>
                        <a:spcAft>
                          <a:spcPct val="31000"/>
                        </a:spcAft>
                        <a:buClrTx/>
                        <a:buSzTx/>
                        <a:buFont typeface="Wingdings" panose="05000000000000000000" pitchFamily="2" charset="2"/>
                        <a:buNone/>
                      </a:pPr>
                      <a:r>
                        <a:rPr kumimoji="0" lang="zh-CN" altLang="en-US" sz="1800"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检测项目</a:t>
                      </a:r>
                      <a:endParaRPr kumimoji="0" lang="zh-CN" altLang="en-US" sz="1800" b="1" i="0"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0003" marR="90003" marT="46798" marB="46798" anchor="ctr" anchorCtr="1" horzOverflow="overflow"/>
                </a:tc>
                <a:tc>
                  <a:txBody>
                    <a:bodyPr/>
                    <a:lstStyle/>
                    <a:p>
                      <a:pPr marL="0" marR="0" lvl="0" indent="0" algn="l" defTabSz="914400" rtl="0" eaLnBrk="1" fontAlgn="base" latinLnBrk="0" hangingPunct="1">
                        <a:lnSpc>
                          <a:spcPct val="93000"/>
                        </a:lnSpc>
                        <a:spcBef>
                          <a:spcPct val="31000"/>
                        </a:spcBef>
                        <a:spcAft>
                          <a:spcPct val="31000"/>
                        </a:spcAft>
                        <a:buClrTx/>
                        <a:buSzTx/>
                        <a:buFont typeface="Wingdings" panose="05000000000000000000" pitchFamily="2" charset="2"/>
                        <a:buNone/>
                      </a:pPr>
                      <a:r>
                        <a:rPr kumimoji="0" lang="zh-CN" altLang="en-US" sz="1800"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检测指标</a:t>
                      </a:r>
                      <a:endParaRPr kumimoji="0" lang="zh-CN" altLang="en-US" sz="1800" b="1" i="0"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0003" marR="90003" marT="46798" marB="46798" anchor="ctr" anchorCtr="1" horzOverflow="overflow"/>
                </a:tc>
              </a:tr>
              <a:tr h="660499">
                <a:tc>
                  <a:txBody>
                    <a:bodyPr/>
                    <a:lstStyle/>
                    <a:p>
                      <a:pPr marL="0" marR="0" lvl="0" indent="0" algn="l" defTabSz="914400" rtl="0" eaLnBrk="1" fontAlgn="base" latinLnBrk="0" hangingPunct="1">
                        <a:lnSpc>
                          <a:spcPct val="93000"/>
                        </a:lnSpc>
                        <a:spcBef>
                          <a:spcPct val="31000"/>
                        </a:spcBef>
                        <a:spcAft>
                          <a:spcPct val="31000"/>
                        </a:spcAft>
                        <a:buClrTx/>
                        <a:buSzTx/>
                        <a:buFont typeface="Wingdings" panose="05000000000000000000" pitchFamily="2" charset="2"/>
                        <a:buNone/>
                      </a:pPr>
                      <a:r>
                        <a:rPr kumimoji="0" lang="en-US" altLang="zh-CN" sz="1800" b="1"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T</a:t>
                      </a:r>
                      <a:r>
                        <a:rPr kumimoji="0" lang="zh-CN" altLang="en-US" sz="1800" b="1"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1800" b="1"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B</a:t>
                      </a:r>
                      <a:r>
                        <a:rPr kumimoji="0" lang="zh-CN" altLang="en-US" sz="1800" b="1"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和</a:t>
                      </a:r>
                      <a:r>
                        <a:rPr kumimoji="0" lang="en-US" altLang="zh-CN" sz="1800" b="1"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NK</a:t>
                      </a:r>
                      <a:r>
                        <a:rPr kumimoji="0" lang="zh-CN" altLang="en-US" sz="1800" b="1"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淋巴细胞</a:t>
                      </a:r>
                      <a:br>
                        <a:rPr kumimoji="0" lang="en-US" altLang="zh-CN" sz="1800" b="1"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br>
                      <a:r>
                        <a:rPr kumimoji="0" lang="zh-CN" sz="1800" b="1"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比例及</a:t>
                      </a:r>
                      <a:r>
                        <a:rPr kumimoji="0" lang="zh-CN" altLang="en-US" sz="1800" b="1"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绝</a:t>
                      </a:r>
                      <a:r>
                        <a:rPr kumimoji="0" lang="zh-CN" sz="1800" b="1"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对计数</a:t>
                      </a:r>
                      <a:endParaRPr kumimoji="0" lang="zh-CN" altLang="en-US" sz="1800" b="1" i="0"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0003" marR="90003" marT="46798" marB="46798" anchor="ctr" anchorCtr="1" horzOverflow="overflow"/>
                </a:tc>
                <a:tc>
                  <a:txBody>
                    <a:bodyPr/>
                    <a:lstStyle/>
                    <a:p>
                      <a:pPr marL="0" marR="0" lvl="0" indent="0" algn="l" defTabSz="914400" rtl="0" eaLnBrk="1" fontAlgn="base" latinLnBrk="0" hangingPunct="1">
                        <a:lnSpc>
                          <a:spcPct val="93000"/>
                        </a:lnSpc>
                        <a:spcBef>
                          <a:spcPct val="31000"/>
                        </a:spcBef>
                        <a:spcAft>
                          <a:spcPct val="31000"/>
                        </a:spcAft>
                        <a:buClrTx/>
                        <a:buSzTx/>
                        <a:buFont typeface="Wingdings" panose="05000000000000000000" pitchFamily="2" charset="2"/>
                        <a:buNone/>
                      </a:pPr>
                      <a:r>
                        <a:rPr kumimoji="0" lang="en-US" altLang="zh-CN" sz="1800" u="none" strike="noStrike" cap="none" normalizeH="0" baseline="0" dirty="0" err="1"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CD3</a:t>
                      </a:r>
                      <a:r>
                        <a:rPr kumimoji="0" lang="en-US" altLang="zh-CN" sz="1800" u="none" strike="noStrike" cap="none" normalizeH="0" baseline="3000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1800"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1800" u="none" strike="noStrike" cap="none" normalizeH="0" baseline="0" dirty="0" err="1"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CD3</a:t>
                      </a:r>
                      <a:r>
                        <a:rPr kumimoji="0" lang="en-US" altLang="zh-CN" sz="1800" u="none" strike="noStrike" cap="none" normalizeH="0" baseline="30000" dirty="0" err="1"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1800" u="none" strike="noStrike" cap="none" normalizeH="0" baseline="0" dirty="0" err="1"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CD8</a:t>
                      </a:r>
                      <a:r>
                        <a:rPr kumimoji="0" lang="en-US" altLang="zh-CN" sz="1800" u="none" strike="noStrike" cap="none" normalizeH="0" baseline="3000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1800"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1800" u="none" strike="noStrike" cap="none" normalizeH="0" baseline="0" dirty="0" err="1"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CD3</a:t>
                      </a:r>
                      <a:r>
                        <a:rPr kumimoji="0" lang="en-US" altLang="zh-CN" sz="1800" u="none" strike="noStrike" cap="none" normalizeH="0" baseline="30000" dirty="0" err="1"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1800" u="none" strike="noStrike" cap="none" normalizeH="0" baseline="0" dirty="0" err="1"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CD4</a:t>
                      </a:r>
                      <a:r>
                        <a:rPr kumimoji="0" lang="en-US" altLang="zh-CN" sz="1800" u="none" strike="noStrike" cap="none" normalizeH="0" baseline="3000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1800"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1800" u="none" strike="noStrike" cap="none" normalizeH="0" baseline="0" dirty="0" err="1"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CD56</a:t>
                      </a:r>
                      <a:r>
                        <a:rPr kumimoji="0" lang="en-US" altLang="zh-CN" sz="1800" u="none" strike="noStrike" cap="none" normalizeH="0" baseline="30000" dirty="0" err="1"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1800" u="none" strike="noStrike" cap="none" normalizeH="0" baseline="0" dirty="0" err="1"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CD16</a:t>
                      </a:r>
                      <a:r>
                        <a:rPr kumimoji="0" lang="en-US" altLang="zh-CN" sz="1800" u="none" strike="noStrike" cap="none" normalizeH="0" baseline="3000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1800"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1800" u="none" strike="noStrike" cap="none" normalizeH="0" baseline="0" dirty="0" err="1"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CD19</a:t>
                      </a:r>
                      <a:r>
                        <a:rPr kumimoji="0" lang="en-US" altLang="zh-CN" sz="1800" u="none" strike="noStrike" cap="none" normalizeH="0" baseline="3000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sz="1800" b="0" i="0" u="none" strike="noStrike" cap="none" normalizeH="0" baseline="3000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0003" marR="90003" marT="46798" marB="46798" anchor="ctr" anchorCtr="1" horzOverflow="overflow"/>
                </a:tc>
              </a:tr>
              <a:tr h="457180">
                <a:tc>
                  <a:txBody>
                    <a:bodyPr/>
                    <a:lstStyle/>
                    <a:p>
                      <a:pPr marL="0" marR="0" lvl="0" indent="0" algn="l" defTabSz="914400" rtl="0" eaLnBrk="1" fontAlgn="base" latinLnBrk="0" hangingPunct="1">
                        <a:lnSpc>
                          <a:spcPct val="93000"/>
                        </a:lnSpc>
                        <a:spcBef>
                          <a:spcPct val="31000"/>
                        </a:spcBef>
                        <a:spcAft>
                          <a:spcPct val="31000"/>
                        </a:spcAft>
                        <a:buClrTx/>
                        <a:buSzTx/>
                        <a:buFont typeface="Wingdings" panose="05000000000000000000" pitchFamily="2" charset="2"/>
                        <a:buNone/>
                      </a:pPr>
                      <a:r>
                        <a:rPr kumimoji="0" lang="zh-CN" altLang="en-US" sz="1800" b="1"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活化</a:t>
                      </a:r>
                      <a:r>
                        <a:rPr kumimoji="0" lang="en-US" altLang="zh-CN" sz="1800" b="1"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T</a:t>
                      </a:r>
                      <a:r>
                        <a:rPr kumimoji="0" lang="zh-CN" altLang="en-US" sz="1800" b="1"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细胞</a:t>
                      </a:r>
                      <a:endParaRPr kumimoji="0" lang="zh-CN" altLang="en-US" sz="1800" b="1" i="0"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0003" marR="90003" marT="46798" marB="46798" anchor="ctr" anchorCtr="1" horzOverflow="overflow">
                    <a:solidFill>
                      <a:schemeClr val="bg2">
                        <a:lumMod val="20000"/>
                        <a:lumOff val="80000"/>
                      </a:schemeClr>
                    </a:solidFill>
                  </a:tcPr>
                </a:tc>
                <a:tc>
                  <a:txBody>
                    <a:bodyPr/>
                    <a:lstStyle/>
                    <a:p>
                      <a:pPr marL="0" marR="0" lvl="0" indent="0" algn="l" defTabSz="914400" rtl="0" eaLnBrk="1" fontAlgn="base" latinLnBrk="0" hangingPunct="1">
                        <a:lnSpc>
                          <a:spcPct val="93000"/>
                        </a:lnSpc>
                        <a:spcBef>
                          <a:spcPct val="31000"/>
                        </a:spcBef>
                        <a:spcAft>
                          <a:spcPct val="31000"/>
                        </a:spcAft>
                        <a:buClrTx/>
                        <a:buSzTx/>
                        <a:buFont typeface="Wingdings" panose="05000000000000000000" pitchFamily="2" charset="2"/>
                        <a:buNone/>
                      </a:pPr>
                      <a:r>
                        <a:rPr kumimoji="0" lang="pt-BR" altLang="zh-CN" sz="1800"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CD3</a:t>
                      </a:r>
                      <a:r>
                        <a:rPr kumimoji="0" lang="pt-BR" altLang="zh-CN" sz="1800" u="none" strike="noStrike" cap="none" normalizeH="0" baseline="3000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pt-BR" altLang="zh-CN" sz="1800"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CD69</a:t>
                      </a:r>
                      <a:r>
                        <a:rPr kumimoji="0" lang="pt-BR" altLang="zh-CN" sz="1800" u="none" strike="noStrike" cap="none" normalizeH="0" baseline="3000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pt-BR" altLang="zh-CN" sz="1800"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 CD3</a:t>
                      </a:r>
                      <a:r>
                        <a:rPr kumimoji="0" lang="pt-BR" altLang="zh-CN" sz="1800" u="none" strike="noStrike" cap="none" normalizeH="0" baseline="3000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pt-BR" altLang="zh-CN" sz="1800"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HLA-DR</a:t>
                      </a:r>
                      <a:r>
                        <a:rPr kumimoji="0" lang="pt-BR" altLang="zh-CN" sz="1800" u="none" strike="noStrike" cap="none" normalizeH="0" baseline="3000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pt-BR" altLang="zh-CN" sz="1800"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 </a:t>
                      </a:r>
                      <a:endParaRPr kumimoji="0" lang="en-US" altLang="zh-CN" sz="1800" b="0" i="0"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0003" marR="90003" marT="46798" marB="46798" anchor="ctr" anchorCtr="1" horzOverflow="overflow">
                    <a:solidFill>
                      <a:schemeClr val="bg2">
                        <a:lumMod val="20000"/>
                        <a:lumOff val="80000"/>
                      </a:schemeClr>
                    </a:solidFill>
                  </a:tcPr>
                </a:tc>
              </a:tr>
              <a:tr h="457180">
                <a:tc>
                  <a:txBody>
                    <a:bodyPr/>
                    <a:lstStyle/>
                    <a:p>
                      <a:pPr marL="0" marR="0" lvl="0" indent="0" algn="l" defTabSz="914400" rtl="0" eaLnBrk="1" fontAlgn="base" latinLnBrk="0" hangingPunct="1">
                        <a:lnSpc>
                          <a:spcPct val="93000"/>
                        </a:lnSpc>
                        <a:spcBef>
                          <a:spcPct val="31000"/>
                        </a:spcBef>
                        <a:spcAft>
                          <a:spcPct val="31000"/>
                        </a:spcAft>
                        <a:buClrTx/>
                        <a:buSzTx/>
                        <a:buFont typeface="Wingdings" panose="05000000000000000000" pitchFamily="2" charset="2"/>
                        <a:buNone/>
                      </a:pPr>
                      <a:r>
                        <a:rPr kumimoji="0" lang="pt-BR" altLang="zh-CN" sz="1800" b="1"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NK</a:t>
                      </a:r>
                      <a:r>
                        <a:rPr kumimoji="0" lang="zh-CN" altLang="pt-BR" sz="1800" b="1"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细胞表型 </a:t>
                      </a:r>
                      <a:endParaRPr kumimoji="0" lang="zh-CN" altLang="en-US" sz="1800" b="1" i="0"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0003" marR="90003" marT="46798" marB="46798" anchor="ctr" anchorCtr="1" horzOverflow="overflow"/>
                </a:tc>
                <a:tc>
                  <a:txBody>
                    <a:bodyPr/>
                    <a:lstStyle/>
                    <a:p>
                      <a:pPr marL="0" marR="0" lvl="0" indent="0" algn="l" defTabSz="914400" rtl="0" eaLnBrk="1" fontAlgn="base" latinLnBrk="0" hangingPunct="1">
                        <a:lnSpc>
                          <a:spcPct val="93000"/>
                        </a:lnSpc>
                        <a:spcBef>
                          <a:spcPct val="31000"/>
                        </a:spcBef>
                        <a:spcAft>
                          <a:spcPct val="31000"/>
                        </a:spcAft>
                        <a:buClrTx/>
                        <a:buSzTx/>
                        <a:buFont typeface="Wingdings" panose="05000000000000000000" pitchFamily="2" charset="2"/>
                        <a:buNone/>
                      </a:pPr>
                      <a:r>
                        <a:rPr kumimoji="0" lang="pt-BR" altLang="zh-CN" sz="1800"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CD56</a:t>
                      </a:r>
                      <a:r>
                        <a:rPr kumimoji="0" lang="pt-BR" altLang="zh-CN" sz="1800" u="none" strike="noStrike" cap="none" normalizeH="0" baseline="3000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pt-BR" altLang="zh-CN" sz="1800"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 CD56</a:t>
                      </a:r>
                      <a:r>
                        <a:rPr kumimoji="0" lang="pt-BR" altLang="zh-CN" sz="1800" u="none" strike="noStrike" cap="none" normalizeH="0" baseline="3000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dim</a:t>
                      </a:r>
                      <a:r>
                        <a:rPr kumimoji="0" lang="pt-BR" altLang="zh-CN" sz="1800"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CD16</a:t>
                      </a:r>
                      <a:r>
                        <a:rPr kumimoji="0" lang="pt-BR" altLang="zh-CN" sz="1800" u="none" strike="noStrike" cap="none" normalizeH="0" baseline="3000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pt-BR" altLang="zh-CN" sz="1800"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 CD56</a:t>
                      </a:r>
                      <a:r>
                        <a:rPr kumimoji="0" lang="pt-BR" altLang="zh-CN" sz="1800" u="none" strike="noStrike" cap="none" normalizeH="0" baseline="3000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bright</a:t>
                      </a:r>
                      <a:r>
                        <a:rPr kumimoji="0" lang="pt-BR" altLang="zh-CN" sz="1800"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CD16</a:t>
                      </a:r>
                      <a:r>
                        <a:rPr kumimoji="0" lang="pt-BR" altLang="zh-CN" sz="1800" u="none" strike="noStrike" cap="none" normalizeH="0" baseline="3000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pt-BR" altLang="zh-CN" sz="1800"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 CD69</a:t>
                      </a:r>
                      <a:r>
                        <a:rPr kumimoji="0" lang="pt-BR" altLang="zh-CN" sz="1800" u="none" strike="noStrike" cap="none" normalizeH="0" baseline="3000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sz="1800" b="0" i="0" u="none" strike="noStrike" cap="none" normalizeH="0" baseline="3000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0003" marR="90003" marT="46798" marB="46798" anchor="ctr" anchorCtr="1" horzOverflow="overflow"/>
                </a:tc>
              </a:tr>
              <a:tr h="457180">
                <a:tc>
                  <a:txBody>
                    <a:bodyPr/>
                    <a:lstStyle/>
                    <a:p>
                      <a:pPr marL="0" marR="0" lvl="0" indent="0" algn="l" defTabSz="914400" rtl="0" eaLnBrk="1" fontAlgn="base" latinLnBrk="0" hangingPunct="1">
                        <a:lnSpc>
                          <a:spcPct val="93000"/>
                        </a:lnSpc>
                        <a:spcBef>
                          <a:spcPct val="31000"/>
                        </a:spcBef>
                        <a:spcAft>
                          <a:spcPct val="31000"/>
                        </a:spcAft>
                        <a:buClrTx/>
                        <a:buSzTx/>
                        <a:buFont typeface="Wingdings" panose="05000000000000000000" pitchFamily="2" charset="2"/>
                        <a:buNone/>
                      </a:pPr>
                      <a:r>
                        <a:rPr kumimoji="0" lang="pt-BR" altLang="zh-CN" sz="1800" b="1"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NK </a:t>
                      </a:r>
                      <a:r>
                        <a:rPr kumimoji="0" lang="zh-CN" altLang="pt-BR" sz="1800" b="1"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细胞毒性</a:t>
                      </a:r>
                      <a:endParaRPr kumimoji="0" lang="zh-CN" altLang="pt-BR" sz="1800" b="1" i="0"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0003" marR="90003" marT="46798" marB="46798" anchor="ctr" anchorCtr="1" horzOverflow="overflow">
                    <a:solidFill>
                      <a:schemeClr val="bg2">
                        <a:lumMod val="20000"/>
                        <a:lumOff val="80000"/>
                      </a:schemeClr>
                    </a:solidFill>
                  </a:tcPr>
                </a:tc>
                <a:tc>
                  <a:txBody>
                    <a:bodyPr/>
                    <a:lstStyle/>
                    <a:p>
                      <a:pPr marL="0" marR="0" lvl="0" indent="0" algn="l" defTabSz="914400" rtl="0" eaLnBrk="1" fontAlgn="base" latinLnBrk="0" hangingPunct="1">
                        <a:lnSpc>
                          <a:spcPct val="93000"/>
                        </a:lnSpc>
                        <a:spcBef>
                          <a:spcPct val="31000"/>
                        </a:spcBef>
                        <a:spcAft>
                          <a:spcPct val="31000"/>
                        </a:spcAft>
                        <a:buClrTx/>
                        <a:buSzTx/>
                        <a:buFont typeface="Wingdings" panose="05000000000000000000" pitchFamily="2" charset="2"/>
                        <a:buNone/>
                      </a:pPr>
                      <a:r>
                        <a:rPr kumimoji="0" lang="en-US" altLang="zh-CN" sz="1800"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E: T = 50:1</a:t>
                      </a:r>
                      <a:r>
                        <a:rPr kumimoji="0" lang="zh-CN" altLang="en-US" sz="1800"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1800"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25:1</a:t>
                      </a:r>
                      <a:r>
                        <a:rPr kumimoji="0" lang="zh-CN" altLang="en-US" sz="1800"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1800"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12.5:1</a:t>
                      </a:r>
                      <a:endParaRPr kumimoji="0" lang="en-US" altLang="zh-CN" sz="1800" b="0" i="0"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0003" marR="90003" marT="46798" marB="46798" anchor="ctr" anchorCtr="1" horzOverflow="overflow">
                    <a:solidFill>
                      <a:schemeClr val="bg2">
                        <a:lumMod val="20000"/>
                        <a:lumOff val="80000"/>
                      </a:schemeClr>
                    </a:solidFill>
                  </a:tcPr>
                </a:tc>
              </a:tr>
              <a:tr h="457180">
                <a:tc>
                  <a:txBody>
                    <a:bodyPr/>
                    <a:lstStyle/>
                    <a:p>
                      <a:pPr marL="0" marR="0" lvl="0" indent="0" algn="l" defTabSz="914400" rtl="0" eaLnBrk="1" fontAlgn="base" latinLnBrk="0" hangingPunct="1">
                        <a:lnSpc>
                          <a:spcPct val="93000"/>
                        </a:lnSpc>
                        <a:spcBef>
                          <a:spcPct val="31000"/>
                        </a:spcBef>
                        <a:spcAft>
                          <a:spcPct val="31000"/>
                        </a:spcAft>
                        <a:buClrTx/>
                        <a:buSzTx/>
                        <a:buFont typeface="Wingdings" panose="05000000000000000000" pitchFamily="2" charset="2"/>
                        <a:buNone/>
                      </a:pPr>
                      <a:r>
                        <a:rPr kumimoji="0" lang="pt-BR" altLang="zh-CN" sz="1800" b="1"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Th1/Th2 </a:t>
                      </a:r>
                      <a:r>
                        <a:rPr kumimoji="0" lang="zh-CN" altLang="pt-BR" sz="1800" b="1"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细胞因子 </a:t>
                      </a:r>
                      <a:endParaRPr kumimoji="0" lang="zh-CN" altLang="pt-BR" sz="1800" b="1" i="0"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0003" marR="90003" marT="46798" marB="46798" anchor="ctr" anchorCtr="1" horzOverflow="overflow"/>
                </a:tc>
                <a:tc>
                  <a:txBody>
                    <a:bodyPr/>
                    <a:lstStyle/>
                    <a:p>
                      <a:pPr marL="0" marR="0" lvl="0" indent="0" algn="l" defTabSz="914400" rtl="0" eaLnBrk="1" fontAlgn="base" latinLnBrk="0" hangingPunct="1">
                        <a:lnSpc>
                          <a:spcPct val="93000"/>
                        </a:lnSpc>
                        <a:spcBef>
                          <a:spcPct val="31000"/>
                        </a:spcBef>
                        <a:spcAft>
                          <a:spcPct val="31000"/>
                        </a:spcAft>
                        <a:buClrTx/>
                        <a:buSzTx/>
                        <a:buFont typeface="Wingdings" panose="05000000000000000000" pitchFamily="2" charset="2"/>
                        <a:buNone/>
                      </a:pPr>
                      <a:r>
                        <a:rPr kumimoji="0" lang="it-IT" altLang="zh-CN" sz="1800"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IL-10;</a:t>
                      </a:r>
                      <a:r>
                        <a:rPr kumimoji="0" lang="zh-CN" altLang="it-IT" sz="1800"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it-IT" altLang="zh-CN" sz="1800"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rPr>
                        <a:t>IFN-γ; TNF-α; IFN-γ/IL-10; TNF-α/IL-10	</a:t>
                      </a:r>
                      <a:endParaRPr kumimoji="0" lang="en-US" altLang="zh-CN" sz="1800" b="0" i="0" u="none" strike="noStrike" cap="none" normalizeH="0" baseline="0" dirty="0" smtClean="0">
                        <a:ln>
                          <a:noFill/>
                        </a:ln>
                        <a:solidFill>
                          <a:schemeClr val="tx1">
                            <a:lumMod val="95000"/>
                            <a:lumOff val="5000"/>
                          </a:schemeClr>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90003" marR="90003" marT="46798" marB="46798" anchor="ctr" anchorCtr="1" horzOverflow="overflow"/>
                </a:tc>
              </a:tr>
            </a:tbl>
          </a:graphicData>
        </a:graphic>
      </p:graphicFrame>
      <p:sp>
        <p:nvSpPr>
          <p:cNvPr id="2" name="矩形 1"/>
          <p:cNvSpPr/>
          <p:nvPr/>
        </p:nvSpPr>
        <p:spPr>
          <a:xfrm>
            <a:off x="2051720" y="2710661"/>
            <a:ext cx="5134739" cy="646331"/>
          </a:xfrm>
          <a:prstGeom prst="rect">
            <a:avLst/>
          </a:prstGeom>
        </p:spPr>
        <p:txBody>
          <a:bodyPr wrap="none">
            <a:spAutoFit/>
          </a:bodyPr>
          <a:lstStyle/>
          <a:p>
            <a:pPr>
              <a:lnSpc>
                <a:spcPct val="150000"/>
              </a:lnSpc>
            </a:pPr>
            <a:r>
              <a:rPr lang="zh-CN" altLang="en-US" sz="2400" b="1" dirty="0">
                <a:solidFill>
                  <a:srgbClr val="0070C0"/>
                </a:solidFill>
                <a:latin typeface="Times New Roman" panose="02020603050405020304" pitchFamily="18" charset="0"/>
                <a:cs typeface="Times New Roman" panose="02020603050405020304" pitchFamily="18" charset="0"/>
              </a:rPr>
              <a:t>淋巴细胞免疫</a:t>
            </a:r>
            <a:r>
              <a:rPr lang="zh-CN" altLang="en-US" sz="2400" b="1" dirty="0" smtClean="0">
                <a:solidFill>
                  <a:srgbClr val="0070C0"/>
                </a:solidFill>
                <a:latin typeface="Times New Roman" panose="02020603050405020304" pitchFamily="18" charset="0"/>
                <a:cs typeface="Times New Roman" panose="02020603050405020304" pitchFamily="18" charset="0"/>
              </a:rPr>
              <a:t>治疗前后</a:t>
            </a:r>
            <a:r>
              <a:rPr lang="zh-CN" altLang="en-US" sz="2400" b="1" dirty="0">
                <a:solidFill>
                  <a:srgbClr val="0070C0"/>
                </a:solidFill>
                <a:latin typeface="Times New Roman" panose="02020603050405020304" pitchFamily="18" charset="0"/>
                <a:cs typeface="Times New Roman" panose="02020603050405020304" pitchFamily="18" charset="0"/>
              </a:rPr>
              <a:t>的免疫学变化</a:t>
            </a:r>
            <a:endParaRPr lang="zh-CN" altLang="en-US" sz="2400" b="1" dirty="0">
              <a:solidFill>
                <a:srgbClr val="0070C0"/>
              </a:solidFill>
              <a:latin typeface="Times New Roman" panose="02020603050405020304" pitchFamily="18" charset="0"/>
              <a:cs typeface="Times New Roman" panose="02020603050405020304" pitchFamily="18" charset="0"/>
            </a:endParaRPr>
          </a:p>
        </p:txBody>
      </p:sp>
      <p:pic>
        <p:nvPicPr>
          <p:cNvPr id="30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96" y="44624"/>
            <a:ext cx="2781300"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advTm="18266"/>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0C913308-F349-4B6D-A68A-DD1791B4A57B}" type="slidenum">
              <a:rPr lang="zh-CN" altLang="en-US" smtClean="0"/>
            </a:fld>
            <a:endParaRPr lang="zh-CN" altLang="en-US" dirty="0"/>
          </a:p>
        </p:txBody>
      </p:sp>
      <p:graphicFrame>
        <p:nvGraphicFramePr>
          <p:cNvPr id="5" name="表格 4"/>
          <p:cNvGraphicFramePr>
            <a:graphicFrameLocks noGrp="1"/>
          </p:cNvGraphicFramePr>
          <p:nvPr>
            <p:custDataLst>
              <p:tags r:id="rId1"/>
            </p:custDataLst>
          </p:nvPr>
        </p:nvGraphicFramePr>
        <p:xfrm>
          <a:off x="160902" y="1196752"/>
          <a:ext cx="8731578" cy="4168775"/>
        </p:xfrm>
        <a:graphic>
          <a:graphicData uri="http://schemas.openxmlformats.org/drawingml/2006/table">
            <a:tbl>
              <a:tblPr>
                <a:tableStyleId>{0E3FDE45-AF77-4B5C-9715-49D594BDF05E}</a:tableStyleId>
              </a:tblPr>
              <a:tblGrid>
                <a:gridCol w="1168769"/>
                <a:gridCol w="1294282"/>
                <a:gridCol w="1146012"/>
                <a:gridCol w="735729"/>
                <a:gridCol w="1294282"/>
                <a:gridCol w="1096551"/>
                <a:gridCol w="630112"/>
                <a:gridCol w="630112"/>
                <a:gridCol w="735729"/>
              </a:tblGrid>
              <a:tr h="644628">
                <a:tc rowSpan="2">
                  <a:txBody>
                    <a:bodyPr/>
                    <a:lstStyle/>
                    <a:p>
                      <a:pPr algn="ctr" fontAlgn="ctr"/>
                      <a:endParaRPr lang="en-US" sz="1600" b="1" i="0"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lnB w="12700" cap="flat" cmpd="sng" algn="ctr">
                      <a:noFill/>
                      <a:prstDash val="solid"/>
                      <a:round/>
                      <a:headEnd type="none" w="med" len="med"/>
                      <a:tailEnd type="none" w="med" len="med"/>
                    </a:lnB>
                  </a:tcPr>
                </a:tc>
                <a:tc gridSpan="2">
                  <a:txBody>
                    <a:bodyPr/>
                    <a:lstStyle/>
                    <a:p>
                      <a:pPr algn="ctr" fontAlgn="ctr"/>
                      <a:r>
                        <a:rPr lang="zh-CN" altLang="en-US" sz="1800" b="1" u="none" strike="noStrike" dirty="0" smtClean="0">
                          <a:effectLst/>
                          <a:latin typeface="华文楷体" panose="02010600040101010101" pitchFamily="2" charset="-122"/>
                          <a:ea typeface="华文楷体" panose="02010600040101010101" pitchFamily="2" charset="-122"/>
                        </a:rPr>
                        <a:t>妊娠组</a:t>
                      </a:r>
                      <a:r>
                        <a:rPr lang="en-US" sz="1800" b="1" u="none" strike="noStrike" dirty="0" smtClean="0">
                          <a:effectLst/>
                          <a:latin typeface="华文楷体" panose="02010600040101010101" pitchFamily="2" charset="-122"/>
                          <a:ea typeface="华文楷体" panose="02010600040101010101" pitchFamily="2" charset="-122"/>
                        </a:rPr>
                        <a:t> </a:t>
                      </a:r>
                      <a:endParaRPr lang="en-US" sz="1800" b="1" i="0"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tc>
                <a:tc hMerge="1">
                  <a:tcPr/>
                </a:tc>
                <a:tc rowSpan="2">
                  <a:txBody>
                    <a:bodyPr/>
                    <a:lstStyle/>
                    <a:p>
                      <a:pPr algn="ctr" fontAlgn="ctr"/>
                      <a:r>
                        <a:rPr lang="en-US" sz="1800" b="1" u="none" strike="noStrike" dirty="0" err="1">
                          <a:effectLst/>
                          <a:latin typeface="华文楷体" panose="02010600040101010101" pitchFamily="2" charset="-122"/>
                          <a:ea typeface="华文楷体" panose="02010600040101010101" pitchFamily="2" charset="-122"/>
                        </a:rPr>
                        <a:t>P</a:t>
                      </a:r>
                      <a:r>
                        <a:rPr lang="en-US" sz="1800" b="1" u="none" strike="noStrike" baseline="30000" dirty="0" err="1">
                          <a:effectLst/>
                          <a:latin typeface="华文楷体" panose="02010600040101010101" pitchFamily="2" charset="-122"/>
                          <a:ea typeface="华文楷体" panose="02010600040101010101" pitchFamily="2" charset="-122"/>
                        </a:rPr>
                        <a:t>b</a:t>
                      </a:r>
                      <a:endParaRPr lang="en-US" sz="1800" b="1" i="1"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lnB w="12700" cap="flat" cmpd="sng" algn="ctr">
                      <a:noFill/>
                      <a:prstDash val="solid"/>
                      <a:round/>
                      <a:headEnd type="none" w="med" len="med"/>
                      <a:tailEnd type="none" w="med" len="med"/>
                    </a:lnB>
                  </a:tcPr>
                </a:tc>
                <a:tc gridSpan="2">
                  <a:txBody>
                    <a:bodyPr/>
                    <a:lstStyle/>
                    <a:p>
                      <a:pPr algn="ctr" fontAlgn="ctr"/>
                      <a:r>
                        <a:rPr lang="zh-CN" altLang="en-US" sz="1800" b="1" u="none" strike="noStrike" dirty="0" smtClean="0">
                          <a:effectLst/>
                          <a:latin typeface="华文楷体" panose="02010600040101010101" pitchFamily="2" charset="-122"/>
                          <a:ea typeface="华文楷体" panose="02010600040101010101" pitchFamily="2" charset="-122"/>
                        </a:rPr>
                        <a:t>流产组</a:t>
                      </a:r>
                      <a:r>
                        <a:rPr lang="en-US" sz="1800" b="1" u="none" strike="noStrike" dirty="0" smtClean="0">
                          <a:effectLst/>
                          <a:latin typeface="华文楷体" panose="02010600040101010101" pitchFamily="2" charset="-122"/>
                          <a:ea typeface="华文楷体" panose="02010600040101010101" pitchFamily="2" charset="-122"/>
                        </a:rPr>
                        <a:t> </a:t>
                      </a:r>
                      <a:endParaRPr lang="en-US" sz="1800" b="1" i="0"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tc>
                <a:tc hMerge="1">
                  <a:tcPr/>
                </a:tc>
                <a:tc rowSpan="2">
                  <a:txBody>
                    <a:bodyPr/>
                    <a:lstStyle/>
                    <a:p>
                      <a:pPr algn="ctr" fontAlgn="ctr"/>
                      <a:r>
                        <a:rPr lang="en-US" sz="1800" b="1" u="none" strike="noStrike" dirty="0">
                          <a:effectLst/>
                          <a:latin typeface="华文楷体" panose="02010600040101010101" pitchFamily="2" charset="-122"/>
                          <a:ea typeface="华文楷体" panose="02010600040101010101" pitchFamily="2" charset="-122"/>
                        </a:rPr>
                        <a:t>P</a:t>
                      </a:r>
                      <a:r>
                        <a:rPr lang="en-US" sz="1800" b="1" u="none" strike="noStrike" baseline="30000" dirty="0">
                          <a:effectLst/>
                          <a:latin typeface="华文楷体" panose="02010600040101010101" pitchFamily="2" charset="-122"/>
                          <a:ea typeface="华文楷体" panose="02010600040101010101" pitchFamily="2" charset="-122"/>
                        </a:rPr>
                        <a:t>c</a:t>
                      </a:r>
                      <a:endParaRPr lang="en-US" sz="1800" b="1" i="1"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lnB w="12700" cap="flat" cmpd="sng" algn="ctr">
                      <a:noFill/>
                      <a:prstDash val="solid"/>
                      <a:round/>
                      <a:headEnd type="none" w="med" len="med"/>
                      <a:tailEnd type="none" w="med" len="med"/>
                    </a:lnB>
                  </a:tcPr>
                </a:tc>
                <a:tc rowSpan="2">
                  <a:txBody>
                    <a:bodyPr/>
                    <a:lstStyle/>
                    <a:p>
                      <a:pPr algn="ctr" fontAlgn="ctr"/>
                      <a:r>
                        <a:rPr lang="en-US" sz="1800" b="1" u="none" strike="noStrike" dirty="0" err="1">
                          <a:effectLst/>
                          <a:latin typeface="华文楷体" panose="02010600040101010101" pitchFamily="2" charset="-122"/>
                          <a:ea typeface="华文楷体" panose="02010600040101010101" pitchFamily="2" charset="-122"/>
                        </a:rPr>
                        <a:t>P</a:t>
                      </a:r>
                      <a:r>
                        <a:rPr lang="en-US" sz="1800" b="1" u="none" strike="noStrike" baseline="30000" dirty="0" err="1">
                          <a:effectLst/>
                          <a:latin typeface="华文楷体" panose="02010600040101010101" pitchFamily="2" charset="-122"/>
                          <a:ea typeface="华文楷体" panose="02010600040101010101" pitchFamily="2" charset="-122"/>
                        </a:rPr>
                        <a:t>d</a:t>
                      </a:r>
                      <a:endParaRPr lang="en-US" sz="1800" b="1" i="1"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lnB w="12700" cap="flat" cmpd="sng" algn="ctr">
                      <a:noFill/>
                      <a:prstDash val="solid"/>
                      <a:round/>
                      <a:headEnd type="none" w="med" len="med"/>
                      <a:tailEnd type="none" w="med" len="med"/>
                    </a:lnB>
                  </a:tcPr>
                </a:tc>
                <a:tc rowSpan="2">
                  <a:txBody>
                    <a:bodyPr/>
                    <a:lstStyle/>
                    <a:p>
                      <a:pPr algn="ctr" fontAlgn="ctr"/>
                      <a:r>
                        <a:rPr lang="en-US" sz="1800" b="1" u="none" strike="noStrike" dirty="0" err="1">
                          <a:effectLst/>
                          <a:latin typeface="华文楷体" panose="02010600040101010101" pitchFamily="2" charset="-122"/>
                          <a:ea typeface="华文楷体" panose="02010600040101010101" pitchFamily="2" charset="-122"/>
                        </a:rPr>
                        <a:t>P</a:t>
                      </a:r>
                      <a:r>
                        <a:rPr lang="en-US" sz="1800" b="1" u="none" strike="noStrike" baseline="30000" dirty="0" err="1">
                          <a:effectLst/>
                          <a:latin typeface="华文楷体" panose="02010600040101010101" pitchFamily="2" charset="-122"/>
                          <a:ea typeface="华文楷体" panose="02010600040101010101" pitchFamily="2" charset="-122"/>
                        </a:rPr>
                        <a:t>e</a:t>
                      </a:r>
                      <a:endParaRPr lang="en-US" sz="1800" b="1" i="1"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lnB w="12700" cap="flat" cmpd="sng" algn="ctr">
                      <a:noFill/>
                      <a:prstDash val="solid"/>
                      <a:round/>
                      <a:headEnd type="none" w="med" len="med"/>
                      <a:tailEnd type="none" w="med" len="med"/>
                    </a:lnB>
                  </a:tcPr>
                </a:tc>
              </a:tr>
              <a:tr h="301007">
                <a:tc vMerge="1">
                  <a:tcPr/>
                </a:tc>
                <a:tc>
                  <a:txBody>
                    <a:bodyPr/>
                    <a:lstStyle/>
                    <a:p>
                      <a:pPr algn="ctr" fontAlgn="ctr"/>
                      <a:r>
                        <a:rPr lang="zh-CN" altLang="en-US" sz="1800" u="none" strike="noStrike" dirty="0" smtClean="0">
                          <a:effectLst/>
                          <a:latin typeface="华文楷体" panose="02010600040101010101" pitchFamily="2" charset="-122"/>
                          <a:ea typeface="华文楷体" panose="02010600040101010101" pitchFamily="2" charset="-122"/>
                        </a:rPr>
                        <a:t>治疗前</a:t>
                      </a:r>
                      <a:endParaRPr lang="en-US" sz="1800" b="1" i="0"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lnB w="12700" cap="flat" cmpd="sng" algn="ctr">
                      <a:noFill/>
                      <a:prstDash val="solid"/>
                      <a:round/>
                      <a:headEnd type="none" w="med" len="med"/>
                      <a:tailEnd type="none" w="med" len="med"/>
                    </a:lnB>
                  </a:tcPr>
                </a:tc>
                <a:tc>
                  <a:txBody>
                    <a:bodyPr/>
                    <a:lstStyle/>
                    <a:p>
                      <a:pPr algn="ctr" fontAlgn="ctr"/>
                      <a:r>
                        <a:rPr lang="zh-CN" altLang="en-US" sz="1800" u="none" strike="noStrike" dirty="0" smtClean="0">
                          <a:effectLst/>
                          <a:latin typeface="华文楷体" panose="02010600040101010101" pitchFamily="2" charset="-122"/>
                          <a:ea typeface="华文楷体" panose="02010600040101010101" pitchFamily="2" charset="-122"/>
                        </a:rPr>
                        <a:t>治疗后</a:t>
                      </a:r>
                      <a:endParaRPr lang="en-US" sz="1800" b="1" i="0"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lnB w="12700" cap="flat" cmpd="sng" algn="ctr">
                      <a:noFill/>
                      <a:prstDash val="solid"/>
                      <a:round/>
                      <a:headEnd type="none" w="med" len="med"/>
                      <a:tailEnd type="none" w="med" len="med"/>
                    </a:lnB>
                  </a:tcPr>
                </a:tc>
                <a:tc vMerge="1">
                  <a:tcPr/>
                </a:tc>
                <a:tc>
                  <a:txBody>
                    <a:bodyPr/>
                    <a:lstStyle/>
                    <a:p>
                      <a:pPr algn="ctr" fontAlgn="ctr"/>
                      <a:r>
                        <a:rPr lang="zh-CN" altLang="en-US" sz="1800" u="none" strike="noStrike" dirty="0" smtClean="0">
                          <a:effectLst/>
                          <a:latin typeface="华文楷体" panose="02010600040101010101" pitchFamily="2" charset="-122"/>
                          <a:ea typeface="华文楷体" panose="02010600040101010101" pitchFamily="2" charset="-122"/>
                        </a:rPr>
                        <a:t>治疗前</a:t>
                      </a:r>
                      <a:endParaRPr lang="en-US" sz="1800" b="1" i="0"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lnB w="12700" cap="flat" cmpd="sng" algn="ctr">
                      <a:noFill/>
                      <a:prstDash val="solid"/>
                      <a:round/>
                      <a:headEnd type="none" w="med" len="med"/>
                      <a:tailEnd type="none" w="med" len="med"/>
                    </a:lnB>
                  </a:tcPr>
                </a:tc>
                <a:tc>
                  <a:txBody>
                    <a:bodyPr/>
                    <a:lstStyle/>
                    <a:p>
                      <a:pPr algn="ctr" fontAlgn="ctr"/>
                      <a:r>
                        <a:rPr lang="zh-CN" altLang="en-US" sz="1800" u="none" strike="noStrike" dirty="0" smtClean="0">
                          <a:effectLst/>
                          <a:latin typeface="华文楷体" panose="02010600040101010101" pitchFamily="2" charset="-122"/>
                          <a:ea typeface="华文楷体" panose="02010600040101010101" pitchFamily="2" charset="-122"/>
                        </a:rPr>
                        <a:t>治疗后</a:t>
                      </a:r>
                      <a:endParaRPr lang="en-US" sz="1800" b="1" i="0"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lnB w="12700" cap="flat" cmpd="sng" algn="ctr">
                      <a:noFill/>
                      <a:prstDash val="solid"/>
                      <a:round/>
                      <a:headEnd type="none" w="med" len="med"/>
                      <a:tailEnd type="none" w="med" len="med"/>
                    </a:lnB>
                  </a:tcPr>
                </a:tc>
                <a:tc vMerge="1">
                  <a:tcPr/>
                </a:tc>
                <a:tc vMerge="1">
                  <a:tcPr/>
                </a:tc>
                <a:tc vMerge="1">
                  <a:tcPr/>
                </a:tc>
              </a:tr>
              <a:tr h="644628">
                <a:tc>
                  <a:txBody>
                    <a:bodyPr/>
                    <a:lstStyle/>
                    <a:p>
                      <a:pPr algn="ctr" fontAlgn="ctr"/>
                      <a:r>
                        <a:rPr lang="en-US" sz="1600" u="none" strike="noStrike" dirty="0">
                          <a:effectLst/>
                          <a:latin typeface="华文楷体" panose="02010600040101010101" pitchFamily="2" charset="-122"/>
                          <a:ea typeface="华文楷体" panose="02010600040101010101" pitchFamily="2" charset="-122"/>
                        </a:rPr>
                        <a:t>IL-10</a:t>
                      </a:r>
                      <a:endParaRPr lang="en-US"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1">
                        <a:lumMod val="95000"/>
                      </a:schemeClr>
                    </a:solidFill>
                  </a:tcPr>
                </a:tc>
                <a:tc>
                  <a:txBody>
                    <a:bodyPr/>
                    <a:lstStyle/>
                    <a:p>
                      <a:pPr algn="ctr" fontAlgn="ctr"/>
                      <a:r>
                        <a:rPr lang="en-US" sz="1600" b="1" u="none" strike="noStrike" dirty="0">
                          <a:effectLst/>
                          <a:latin typeface="华文楷体" panose="02010600040101010101" pitchFamily="2" charset="-122"/>
                          <a:ea typeface="华文楷体" panose="02010600040101010101" pitchFamily="2" charset="-122"/>
                        </a:rPr>
                        <a:t>1.4±0.6</a:t>
                      </a:r>
                      <a:endParaRPr lang="en-US" sz="1600" b="1" i="0" u="none" strike="noStrike" dirty="0">
                        <a:solidFill>
                          <a:srgbClr val="FF0000"/>
                        </a:solidFill>
                        <a:effectLst/>
                        <a:latin typeface="华文楷体" panose="02010600040101010101" pitchFamily="2" charset="-122"/>
                        <a:ea typeface="华文楷体" panose="02010600040101010101" pitchFamily="2" charset="-122"/>
                      </a:endParaRPr>
                    </a:p>
                  </a:txBody>
                  <a:tcPr marL="8122" marR="8122" marT="8119"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1">
                        <a:lumMod val="95000"/>
                      </a:schemeClr>
                    </a:solidFill>
                  </a:tcPr>
                </a:tc>
                <a:tc>
                  <a:txBody>
                    <a:bodyPr/>
                    <a:lstStyle/>
                    <a:p>
                      <a:pPr algn="ctr" fontAlgn="ctr"/>
                      <a:r>
                        <a:rPr lang="en-US" sz="1600" b="1" u="none" strike="noStrike" dirty="0">
                          <a:effectLst/>
                          <a:latin typeface="华文楷体" panose="02010600040101010101" pitchFamily="2" charset="-122"/>
                          <a:ea typeface="华文楷体" panose="02010600040101010101" pitchFamily="2" charset="-122"/>
                        </a:rPr>
                        <a:t>1.7±0.9</a:t>
                      </a:r>
                      <a:endParaRPr lang="en-US" sz="1600" b="1" i="0" u="none" strike="noStrike" dirty="0">
                        <a:solidFill>
                          <a:srgbClr val="FF0000"/>
                        </a:solidFill>
                        <a:effectLst/>
                        <a:latin typeface="华文楷体" panose="02010600040101010101" pitchFamily="2" charset="-122"/>
                        <a:ea typeface="华文楷体" panose="02010600040101010101" pitchFamily="2" charset="-122"/>
                      </a:endParaRPr>
                    </a:p>
                  </a:txBody>
                  <a:tcPr marL="8122" marR="8122" marT="8119"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1">
                        <a:lumMod val="95000"/>
                      </a:schemeClr>
                    </a:solidFill>
                  </a:tcPr>
                </a:tc>
                <a:tc>
                  <a:txBody>
                    <a:bodyPr/>
                    <a:lstStyle/>
                    <a:p>
                      <a:pPr algn="ctr" fontAlgn="ctr"/>
                      <a:r>
                        <a:rPr lang="en-US" sz="1600" b="1" u="sng" strike="noStrike" dirty="0">
                          <a:effectLst/>
                          <a:latin typeface="华文楷体" panose="02010600040101010101" pitchFamily="2" charset="-122"/>
                          <a:ea typeface="华文楷体" panose="02010600040101010101" pitchFamily="2" charset="-122"/>
                          <a:hlinkClick r:id="rId2" tooltip="Link to note"/>
                        </a:rPr>
                        <a:t>0.035a</a:t>
                      </a:r>
                      <a:endParaRPr lang="en-US" sz="1600" b="1" i="0" u="sng" strike="noStrike" dirty="0">
                        <a:solidFill>
                          <a:srgbClr val="0563C1"/>
                        </a:solidFill>
                        <a:effectLst/>
                        <a:latin typeface="华文楷体" panose="02010600040101010101" pitchFamily="2" charset="-122"/>
                        <a:ea typeface="华文楷体" panose="02010600040101010101" pitchFamily="2" charset="-122"/>
                      </a:endParaRPr>
                    </a:p>
                  </a:txBody>
                  <a:tcPr marL="8122" marR="8122" marT="8119"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1">
                        <a:lumMod val="95000"/>
                      </a:schemeClr>
                    </a:solidFill>
                  </a:tcPr>
                </a:tc>
                <a:tc>
                  <a:txBody>
                    <a:bodyPr/>
                    <a:lstStyle/>
                    <a:p>
                      <a:pPr algn="ctr" fontAlgn="ctr"/>
                      <a:r>
                        <a:rPr lang="en-US" sz="1600" u="none" strike="noStrike" dirty="0">
                          <a:effectLst/>
                          <a:latin typeface="华文楷体" panose="02010600040101010101" pitchFamily="2" charset="-122"/>
                          <a:ea typeface="华文楷体" panose="02010600040101010101" pitchFamily="2" charset="-122"/>
                        </a:rPr>
                        <a:t>1.0±0.2</a:t>
                      </a:r>
                      <a:endParaRPr lang="en-US"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1">
                        <a:lumMod val="95000"/>
                      </a:schemeClr>
                    </a:solidFill>
                  </a:tcPr>
                </a:tc>
                <a:tc>
                  <a:txBody>
                    <a:bodyPr/>
                    <a:lstStyle/>
                    <a:p>
                      <a:pPr algn="ctr" fontAlgn="ctr"/>
                      <a:r>
                        <a:rPr lang="en-US" sz="1600" u="none" strike="noStrike" dirty="0">
                          <a:effectLst/>
                          <a:latin typeface="华文楷体" panose="02010600040101010101" pitchFamily="2" charset="-122"/>
                          <a:ea typeface="华文楷体" panose="02010600040101010101" pitchFamily="2" charset="-122"/>
                        </a:rPr>
                        <a:t>1.3±0.2</a:t>
                      </a:r>
                      <a:endParaRPr lang="en-US"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1">
                        <a:lumMod val="95000"/>
                      </a:schemeClr>
                    </a:solidFill>
                  </a:tcPr>
                </a:tc>
                <a:tc>
                  <a:txBody>
                    <a:bodyPr/>
                    <a:lstStyle/>
                    <a:p>
                      <a:pPr algn="ctr" fontAlgn="ctr"/>
                      <a:r>
                        <a:rPr lang="en-US" sz="1600" u="none" strike="noStrike" dirty="0">
                          <a:effectLst/>
                          <a:latin typeface="华文楷体" panose="02010600040101010101" pitchFamily="2" charset="-122"/>
                          <a:ea typeface="华文楷体" panose="02010600040101010101" pitchFamily="2" charset="-122"/>
                        </a:rPr>
                        <a:t>0.098</a:t>
                      </a:r>
                      <a:endParaRPr lang="en-US"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1">
                        <a:lumMod val="95000"/>
                      </a:schemeClr>
                    </a:solidFill>
                  </a:tcPr>
                </a:tc>
                <a:tc>
                  <a:txBody>
                    <a:bodyPr/>
                    <a:lstStyle/>
                    <a:p>
                      <a:pPr algn="ctr" fontAlgn="ctr"/>
                      <a:r>
                        <a:rPr lang="en-US" sz="1600" u="none" strike="noStrike" dirty="0">
                          <a:effectLst/>
                          <a:latin typeface="华文楷体" panose="02010600040101010101" pitchFamily="2" charset="-122"/>
                          <a:ea typeface="华文楷体" panose="02010600040101010101" pitchFamily="2" charset="-122"/>
                        </a:rPr>
                        <a:t>0.124</a:t>
                      </a:r>
                      <a:endParaRPr lang="en-US"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1">
                        <a:lumMod val="95000"/>
                      </a:schemeClr>
                    </a:solidFill>
                  </a:tcPr>
                </a:tc>
                <a:tc>
                  <a:txBody>
                    <a:bodyPr/>
                    <a:lstStyle/>
                    <a:p>
                      <a:pPr algn="ctr" fontAlgn="ctr"/>
                      <a:r>
                        <a:rPr lang="en-US" sz="1600" u="none" strike="noStrike" dirty="0">
                          <a:effectLst/>
                          <a:latin typeface="华文楷体" panose="02010600040101010101" pitchFamily="2" charset="-122"/>
                          <a:ea typeface="华文楷体" panose="02010600040101010101" pitchFamily="2" charset="-122"/>
                        </a:rPr>
                        <a:t>0.266</a:t>
                      </a:r>
                      <a:endParaRPr lang="en-US"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1">
                        <a:lumMod val="95000"/>
                      </a:schemeClr>
                    </a:solidFill>
                  </a:tcPr>
                </a:tc>
              </a:tr>
              <a:tr h="644628">
                <a:tc>
                  <a:txBody>
                    <a:bodyPr/>
                    <a:lstStyle/>
                    <a:p>
                      <a:pPr algn="ctr" fontAlgn="ctr"/>
                      <a:r>
                        <a:rPr lang="en-US" sz="1600" u="none" strike="noStrike" dirty="0">
                          <a:effectLst/>
                          <a:latin typeface="华文楷体" panose="02010600040101010101" pitchFamily="2" charset="-122"/>
                          <a:ea typeface="华文楷体" panose="02010600040101010101" pitchFamily="2" charset="-122"/>
                        </a:rPr>
                        <a:t>IFN-</a:t>
                      </a:r>
                      <a:r>
                        <a:rPr lang="el-GR" sz="1600" u="none" strike="noStrike" dirty="0">
                          <a:effectLst/>
                          <a:latin typeface="华文楷体" panose="02010600040101010101" pitchFamily="2" charset="-122"/>
                          <a:ea typeface="华文楷体" panose="02010600040101010101" pitchFamily="2" charset="-122"/>
                        </a:rPr>
                        <a:t>γ</a:t>
                      </a:r>
                      <a:endParaRPr lang="el-GR"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lnT>
                      <a:noFill/>
                    </a:lnT>
                  </a:tcPr>
                </a:tc>
                <a:tc>
                  <a:txBody>
                    <a:bodyPr/>
                    <a:lstStyle/>
                    <a:p>
                      <a:pPr algn="ctr" fontAlgn="ctr"/>
                      <a:r>
                        <a:rPr lang="en-US" sz="1600" u="none" strike="noStrike" dirty="0">
                          <a:effectLst/>
                          <a:latin typeface="华文楷体" panose="02010600040101010101" pitchFamily="2" charset="-122"/>
                          <a:ea typeface="华文楷体" panose="02010600040101010101" pitchFamily="2" charset="-122"/>
                        </a:rPr>
                        <a:t>25.7±8.0</a:t>
                      </a:r>
                      <a:endParaRPr lang="en-US"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lnT>
                      <a:noFill/>
                    </a:lnT>
                  </a:tcPr>
                </a:tc>
                <a:tc>
                  <a:txBody>
                    <a:bodyPr/>
                    <a:lstStyle/>
                    <a:p>
                      <a:pPr algn="ctr" fontAlgn="ctr"/>
                      <a:r>
                        <a:rPr lang="en-US" sz="1600" b="1" u="none" strike="noStrike" dirty="0">
                          <a:effectLst/>
                          <a:latin typeface="华文楷体" panose="02010600040101010101" pitchFamily="2" charset="-122"/>
                          <a:ea typeface="华文楷体" panose="02010600040101010101" pitchFamily="2" charset="-122"/>
                        </a:rPr>
                        <a:t>24.0±6.4</a:t>
                      </a:r>
                      <a:endParaRPr lang="en-US" sz="1600" b="1" i="0" u="none" strike="noStrike" dirty="0">
                        <a:solidFill>
                          <a:srgbClr val="FF0000"/>
                        </a:solidFill>
                        <a:effectLst/>
                        <a:latin typeface="华文楷体" panose="02010600040101010101" pitchFamily="2" charset="-122"/>
                        <a:ea typeface="华文楷体" panose="02010600040101010101" pitchFamily="2" charset="-122"/>
                      </a:endParaRPr>
                    </a:p>
                  </a:txBody>
                  <a:tcPr marL="8122" marR="8122" marT="8119" marB="0" anchor="ctr">
                    <a:lnT>
                      <a:noFill/>
                    </a:lnT>
                  </a:tcPr>
                </a:tc>
                <a:tc>
                  <a:txBody>
                    <a:bodyPr/>
                    <a:lstStyle/>
                    <a:p>
                      <a:pPr algn="ctr" fontAlgn="ctr"/>
                      <a:r>
                        <a:rPr lang="en-US" sz="1600" u="none" strike="noStrike" dirty="0">
                          <a:effectLst/>
                          <a:latin typeface="华文楷体" panose="02010600040101010101" pitchFamily="2" charset="-122"/>
                          <a:ea typeface="华文楷体" panose="02010600040101010101" pitchFamily="2" charset="-122"/>
                        </a:rPr>
                        <a:t>0.532</a:t>
                      </a:r>
                      <a:endParaRPr lang="en-US"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lnT>
                      <a:noFill/>
                    </a:lnT>
                  </a:tcPr>
                </a:tc>
                <a:tc>
                  <a:txBody>
                    <a:bodyPr/>
                    <a:lstStyle/>
                    <a:p>
                      <a:pPr algn="ctr" fontAlgn="ctr"/>
                      <a:r>
                        <a:rPr lang="en-US" sz="1600" u="none" strike="noStrike" dirty="0">
                          <a:effectLst/>
                          <a:latin typeface="华文楷体" panose="02010600040101010101" pitchFamily="2" charset="-122"/>
                          <a:ea typeface="华文楷体" panose="02010600040101010101" pitchFamily="2" charset="-122"/>
                        </a:rPr>
                        <a:t>31.4±10.7</a:t>
                      </a:r>
                      <a:endParaRPr lang="en-US"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lnT>
                      <a:noFill/>
                    </a:lnT>
                  </a:tcPr>
                </a:tc>
                <a:tc>
                  <a:txBody>
                    <a:bodyPr/>
                    <a:lstStyle/>
                    <a:p>
                      <a:pPr algn="ctr" fontAlgn="ctr"/>
                      <a:r>
                        <a:rPr lang="en-US" sz="1600" b="1" u="none" strike="noStrike" dirty="0">
                          <a:effectLst/>
                          <a:latin typeface="华文楷体" panose="02010600040101010101" pitchFamily="2" charset="-122"/>
                          <a:ea typeface="华文楷体" panose="02010600040101010101" pitchFamily="2" charset="-122"/>
                        </a:rPr>
                        <a:t>30.7±8.0</a:t>
                      </a:r>
                      <a:endParaRPr lang="en-US" sz="1600" b="1" i="0" u="none" strike="noStrike" dirty="0">
                        <a:solidFill>
                          <a:srgbClr val="FF0000"/>
                        </a:solidFill>
                        <a:effectLst/>
                        <a:latin typeface="华文楷体" panose="02010600040101010101" pitchFamily="2" charset="-122"/>
                        <a:ea typeface="华文楷体" panose="02010600040101010101" pitchFamily="2" charset="-122"/>
                      </a:endParaRPr>
                    </a:p>
                  </a:txBody>
                  <a:tcPr marL="8122" marR="8122" marT="8119" marB="0" anchor="ctr">
                    <a:lnT>
                      <a:noFill/>
                    </a:lnT>
                  </a:tcPr>
                </a:tc>
                <a:tc>
                  <a:txBody>
                    <a:bodyPr/>
                    <a:lstStyle/>
                    <a:p>
                      <a:pPr algn="ctr" fontAlgn="ctr"/>
                      <a:r>
                        <a:rPr lang="en-US" sz="1600" u="none" strike="noStrike" dirty="0">
                          <a:effectLst/>
                          <a:latin typeface="华文楷体" panose="02010600040101010101" pitchFamily="2" charset="-122"/>
                          <a:ea typeface="华文楷体" panose="02010600040101010101" pitchFamily="2" charset="-122"/>
                        </a:rPr>
                        <a:t>0.686</a:t>
                      </a:r>
                      <a:endParaRPr lang="en-US"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lnT>
                      <a:noFill/>
                    </a:lnT>
                  </a:tcPr>
                </a:tc>
                <a:tc>
                  <a:txBody>
                    <a:bodyPr/>
                    <a:lstStyle/>
                    <a:p>
                      <a:pPr algn="ctr" fontAlgn="ctr"/>
                      <a:r>
                        <a:rPr lang="en-US" sz="1600" u="none" strike="noStrike">
                          <a:effectLst/>
                          <a:latin typeface="华文楷体" panose="02010600040101010101" pitchFamily="2" charset="-122"/>
                          <a:ea typeface="华文楷体" panose="02010600040101010101" pitchFamily="2" charset="-122"/>
                        </a:rPr>
                        <a:t>0.169</a:t>
                      </a:r>
                      <a:endParaRPr lang="en-US" sz="1600" b="0" i="0" u="none" strike="noStrike">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lnT>
                      <a:noFill/>
                    </a:lnT>
                  </a:tcPr>
                </a:tc>
                <a:tc>
                  <a:txBody>
                    <a:bodyPr/>
                    <a:lstStyle/>
                    <a:p>
                      <a:pPr algn="ctr" fontAlgn="ctr"/>
                      <a:r>
                        <a:rPr lang="en-US" sz="1600" u="sng" strike="noStrike" dirty="0">
                          <a:effectLst/>
                          <a:latin typeface="华文楷体" panose="02010600040101010101" pitchFamily="2" charset="-122"/>
                          <a:ea typeface="华文楷体" panose="02010600040101010101" pitchFamily="2" charset="-122"/>
                          <a:hlinkClick r:id="rId2" tooltip="Link to note"/>
                        </a:rPr>
                        <a:t>0.047a</a:t>
                      </a:r>
                      <a:endParaRPr lang="en-US" sz="1600" b="0" i="0" u="sng" strike="noStrike" dirty="0">
                        <a:solidFill>
                          <a:srgbClr val="0563C1"/>
                        </a:solidFill>
                        <a:effectLst/>
                        <a:latin typeface="华文楷体" panose="02010600040101010101" pitchFamily="2" charset="-122"/>
                        <a:ea typeface="华文楷体" panose="02010600040101010101" pitchFamily="2" charset="-122"/>
                      </a:endParaRPr>
                    </a:p>
                  </a:txBody>
                  <a:tcPr marL="8122" marR="8122" marT="8119" marB="0" anchor="ctr">
                    <a:lnT>
                      <a:noFill/>
                    </a:lnT>
                  </a:tcPr>
                </a:tc>
              </a:tr>
              <a:tr h="644628">
                <a:tc>
                  <a:txBody>
                    <a:bodyPr/>
                    <a:lstStyle/>
                    <a:p>
                      <a:pPr algn="ctr" fontAlgn="ctr"/>
                      <a:r>
                        <a:rPr lang="en-US" sz="1600" u="none" strike="noStrike" dirty="0">
                          <a:effectLst/>
                          <a:latin typeface="华文楷体" panose="02010600040101010101" pitchFamily="2" charset="-122"/>
                          <a:ea typeface="华文楷体" panose="02010600040101010101" pitchFamily="2" charset="-122"/>
                        </a:rPr>
                        <a:t>TNF-</a:t>
                      </a:r>
                      <a:r>
                        <a:rPr lang="el-GR" sz="1600" u="none" strike="noStrike" dirty="0">
                          <a:effectLst/>
                          <a:latin typeface="华文楷体" panose="02010600040101010101" pitchFamily="2" charset="-122"/>
                          <a:ea typeface="华文楷体" panose="02010600040101010101" pitchFamily="2" charset="-122"/>
                        </a:rPr>
                        <a:t>α</a:t>
                      </a:r>
                      <a:endParaRPr lang="el-GR"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solidFill>
                      <a:schemeClr val="bg1">
                        <a:lumMod val="95000"/>
                      </a:schemeClr>
                    </a:solidFill>
                  </a:tcPr>
                </a:tc>
                <a:tc>
                  <a:txBody>
                    <a:bodyPr/>
                    <a:lstStyle/>
                    <a:p>
                      <a:pPr algn="ctr" fontAlgn="ctr"/>
                      <a:r>
                        <a:rPr lang="en-US" sz="1600" u="none" strike="noStrike" dirty="0">
                          <a:effectLst/>
                          <a:latin typeface="华文楷体" panose="02010600040101010101" pitchFamily="2" charset="-122"/>
                          <a:ea typeface="华文楷体" panose="02010600040101010101" pitchFamily="2" charset="-122"/>
                        </a:rPr>
                        <a:t>41.0±10.9</a:t>
                      </a:r>
                      <a:endParaRPr lang="en-US"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solidFill>
                      <a:schemeClr val="bg1">
                        <a:lumMod val="95000"/>
                      </a:schemeClr>
                    </a:solidFill>
                  </a:tcPr>
                </a:tc>
                <a:tc>
                  <a:txBody>
                    <a:bodyPr/>
                    <a:lstStyle/>
                    <a:p>
                      <a:pPr algn="ctr" fontAlgn="ctr"/>
                      <a:r>
                        <a:rPr lang="en-US" sz="1600" u="none" strike="noStrike" dirty="0">
                          <a:effectLst/>
                          <a:latin typeface="华文楷体" panose="02010600040101010101" pitchFamily="2" charset="-122"/>
                          <a:ea typeface="华文楷体" panose="02010600040101010101" pitchFamily="2" charset="-122"/>
                        </a:rPr>
                        <a:t>38.4±7.9</a:t>
                      </a:r>
                      <a:endParaRPr lang="en-US"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solidFill>
                      <a:schemeClr val="bg1">
                        <a:lumMod val="95000"/>
                      </a:schemeClr>
                    </a:solidFill>
                  </a:tcPr>
                </a:tc>
                <a:tc>
                  <a:txBody>
                    <a:bodyPr/>
                    <a:lstStyle/>
                    <a:p>
                      <a:pPr algn="ctr" fontAlgn="ctr"/>
                      <a:r>
                        <a:rPr lang="en-US" sz="1600" u="none" strike="noStrike" dirty="0">
                          <a:effectLst/>
                          <a:latin typeface="华文楷体" panose="02010600040101010101" pitchFamily="2" charset="-122"/>
                          <a:ea typeface="华文楷体" panose="02010600040101010101" pitchFamily="2" charset="-122"/>
                        </a:rPr>
                        <a:t>0.399</a:t>
                      </a:r>
                      <a:endParaRPr lang="en-US"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solidFill>
                      <a:schemeClr val="bg1">
                        <a:lumMod val="95000"/>
                      </a:schemeClr>
                    </a:solidFill>
                  </a:tcPr>
                </a:tc>
                <a:tc>
                  <a:txBody>
                    <a:bodyPr/>
                    <a:lstStyle/>
                    <a:p>
                      <a:pPr algn="ctr" fontAlgn="ctr"/>
                      <a:r>
                        <a:rPr lang="en-US" sz="1600" u="none" strike="noStrike" dirty="0">
                          <a:effectLst/>
                          <a:latin typeface="华文楷体" panose="02010600040101010101" pitchFamily="2" charset="-122"/>
                          <a:ea typeface="华文楷体" panose="02010600040101010101" pitchFamily="2" charset="-122"/>
                        </a:rPr>
                        <a:t>44.2±14.8</a:t>
                      </a:r>
                      <a:endParaRPr lang="en-US"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solidFill>
                      <a:schemeClr val="bg1">
                        <a:lumMod val="95000"/>
                      </a:schemeClr>
                    </a:solidFill>
                  </a:tcPr>
                </a:tc>
                <a:tc>
                  <a:txBody>
                    <a:bodyPr/>
                    <a:lstStyle/>
                    <a:p>
                      <a:pPr algn="ctr" fontAlgn="ctr"/>
                      <a:r>
                        <a:rPr lang="en-US" sz="1600" u="none" strike="noStrike" dirty="0">
                          <a:effectLst/>
                          <a:latin typeface="华文楷体" panose="02010600040101010101" pitchFamily="2" charset="-122"/>
                          <a:ea typeface="华文楷体" panose="02010600040101010101" pitchFamily="2" charset="-122"/>
                        </a:rPr>
                        <a:t>43.6±7.7</a:t>
                      </a:r>
                      <a:endParaRPr lang="en-US"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solidFill>
                      <a:schemeClr val="bg1">
                        <a:lumMod val="95000"/>
                      </a:schemeClr>
                    </a:solidFill>
                  </a:tcPr>
                </a:tc>
                <a:tc>
                  <a:txBody>
                    <a:bodyPr/>
                    <a:lstStyle/>
                    <a:p>
                      <a:pPr algn="ctr" fontAlgn="ctr"/>
                      <a:r>
                        <a:rPr lang="en-US" sz="1600" u="none" strike="noStrike" dirty="0">
                          <a:effectLst/>
                          <a:latin typeface="华文楷体" panose="02010600040101010101" pitchFamily="2" charset="-122"/>
                          <a:ea typeface="华文楷体" panose="02010600040101010101" pitchFamily="2" charset="-122"/>
                        </a:rPr>
                        <a:t>0.893</a:t>
                      </a:r>
                      <a:endParaRPr lang="en-US"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solidFill>
                      <a:schemeClr val="bg1">
                        <a:lumMod val="95000"/>
                      </a:schemeClr>
                    </a:solidFill>
                  </a:tcPr>
                </a:tc>
                <a:tc>
                  <a:txBody>
                    <a:bodyPr/>
                    <a:lstStyle/>
                    <a:p>
                      <a:pPr algn="ctr" fontAlgn="ctr"/>
                      <a:r>
                        <a:rPr lang="en-US" sz="1600" u="none" strike="noStrike" dirty="0">
                          <a:effectLst/>
                          <a:latin typeface="华文楷体" panose="02010600040101010101" pitchFamily="2" charset="-122"/>
                          <a:ea typeface="华文楷体" panose="02010600040101010101" pitchFamily="2" charset="-122"/>
                        </a:rPr>
                        <a:t>0.576</a:t>
                      </a:r>
                      <a:endParaRPr lang="en-US"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solidFill>
                      <a:schemeClr val="bg1">
                        <a:lumMod val="95000"/>
                      </a:schemeClr>
                    </a:solidFill>
                  </a:tcPr>
                </a:tc>
                <a:tc>
                  <a:txBody>
                    <a:bodyPr/>
                    <a:lstStyle/>
                    <a:p>
                      <a:pPr algn="ctr" fontAlgn="ctr"/>
                      <a:r>
                        <a:rPr lang="en-US" sz="1600" u="none" strike="noStrike" dirty="0">
                          <a:effectLst/>
                          <a:latin typeface="华文楷体" panose="02010600040101010101" pitchFamily="2" charset="-122"/>
                          <a:ea typeface="华文楷体" panose="02010600040101010101" pitchFamily="2" charset="-122"/>
                        </a:rPr>
                        <a:t>0.181</a:t>
                      </a:r>
                      <a:endParaRPr lang="en-US"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solidFill>
                      <a:schemeClr val="bg1">
                        <a:lumMod val="95000"/>
                      </a:schemeClr>
                    </a:solidFill>
                  </a:tcPr>
                </a:tc>
              </a:tr>
              <a:tr h="644628">
                <a:tc>
                  <a:txBody>
                    <a:bodyPr/>
                    <a:lstStyle/>
                    <a:p>
                      <a:pPr algn="ctr" fontAlgn="ctr"/>
                      <a:r>
                        <a:rPr lang="en-US" sz="1600" u="none" strike="noStrike" dirty="0">
                          <a:effectLst/>
                          <a:latin typeface="华文楷体" panose="02010600040101010101" pitchFamily="2" charset="-122"/>
                          <a:ea typeface="华文楷体" panose="02010600040101010101" pitchFamily="2" charset="-122"/>
                        </a:rPr>
                        <a:t>IFN-</a:t>
                      </a:r>
                      <a:r>
                        <a:rPr lang="el-GR" sz="1600" u="none" strike="noStrike" dirty="0" smtClean="0">
                          <a:effectLst/>
                          <a:latin typeface="华文楷体" panose="02010600040101010101" pitchFamily="2" charset="-122"/>
                          <a:ea typeface="华文楷体" panose="02010600040101010101" pitchFamily="2" charset="-122"/>
                        </a:rPr>
                        <a:t>γ/</a:t>
                      </a:r>
                      <a:r>
                        <a:rPr lang="en-US" sz="1600" u="none" strike="noStrike" dirty="0" smtClean="0">
                          <a:effectLst/>
                          <a:latin typeface="华文楷体" panose="02010600040101010101" pitchFamily="2" charset="-122"/>
                          <a:ea typeface="华文楷体" panose="02010600040101010101" pitchFamily="2" charset="-122"/>
                        </a:rPr>
                        <a:t>IL-10</a:t>
                      </a:r>
                      <a:endParaRPr lang="en-US"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noFill/>
                  </a:tcPr>
                </a:tc>
                <a:tc>
                  <a:txBody>
                    <a:bodyPr/>
                    <a:lstStyle/>
                    <a:p>
                      <a:pPr algn="ctr" fontAlgn="ctr"/>
                      <a:r>
                        <a:rPr lang="en-US" altLang="zh-CN" sz="1600" b="1" u="none" strike="noStrike" dirty="0">
                          <a:effectLst/>
                          <a:latin typeface="华文楷体" panose="02010600040101010101" pitchFamily="2" charset="-122"/>
                          <a:ea typeface="华文楷体" panose="02010600040101010101" pitchFamily="2" charset="-122"/>
                        </a:rPr>
                        <a:t>21.0±10.4</a:t>
                      </a:r>
                      <a:endParaRPr lang="en-US" altLang="zh-CN" sz="1600" b="1" i="0"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noFill/>
                  </a:tcPr>
                </a:tc>
                <a:tc>
                  <a:txBody>
                    <a:bodyPr/>
                    <a:lstStyle/>
                    <a:p>
                      <a:pPr algn="ctr" fontAlgn="ctr"/>
                      <a:r>
                        <a:rPr lang="en-US" altLang="zh-CN" sz="1600" b="1" u="none" strike="noStrike" dirty="0">
                          <a:effectLst/>
                          <a:latin typeface="华文楷体" panose="02010600040101010101" pitchFamily="2" charset="-122"/>
                          <a:ea typeface="华文楷体" panose="02010600040101010101" pitchFamily="2" charset="-122"/>
                        </a:rPr>
                        <a:t>16.0±7.3</a:t>
                      </a:r>
                      <a:endParaRPr lang="en-US" altLang="zh-CN" sz="1600" b="1" i="0"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noFill/>
                  </a:tcPr>
                </a:tc>
                <a:tc>
                  <a:txBody>
                    <a:bodyPr/>
                    <a:lstStyle/>
                    <a:p>
                      <a:pPr algn="ctr" fontAlgn="ctr"/>
                      <a:r>
                        <a:rPr lang="en-US" sz="1600" b="1" u="sng" strike="noStrike" dirty="0">
                          <a:effectLst/>
                          <a:latin typeface="华文楷体" panose="02010600040101010101" pitchFamily="2" charset="-122"/>
                          <a:ea typeface="华文楷体" panose="02010600040101010101" pitchFamily="2" charset="-122"/>
                          <a:hlinkClick r:id="rId2" tooltip="Link to note"/>
                        </a:rPr>
                        <a:t>0.017a</a:t>
                      </a:r>
                      <a:endParaRPr lang="en-US" sz="1600" b="1" i="0" u="sng" strike="noStrike" dirty="0">
                        <a:solidFill>
                          <a:srgbClr val="0563C1"/>
                        </a:solidFill>
                        <a:effectLst/>
                        <a:latin typeface="华文楷体" panose="02010600040101010101" pitchFamily="2" charset="-122"/>
                        <a:ea typeface="华文楷体" panose="02010600040101010101" pitchFamily="2" charset="-122"/>
                      </a:endParaRPr>
                    </a:p>
                  </a:txBody>
                  <a:tcPr marL="8122" marR="8122" marT="8119" marB="0" anchor="ctr">
                    <a:noFill/>
                  </a:tcPr>
                </a:tc>
                <a:tc>
                  <a:txBody>
                    <a:bodyPr/>
                    <a:lstStyle/>
                    <a:p>
                      <a:pPr algn="ctr" fontAlgn="ctr"/>
                      <a:r>
                        <a:rPr lang="en-US" altLang="zh-CN" sz="1600" u="none" strike="noStrike" dirty="0">
                          <a:effectLst/>
                          <a:latin typeface="华文楷体" panose="02010600040101010101" pitchFamily="2" charset="-122"/>
                          <a:ea typeface="华文楷体" panose="02010600040101010101" pitchFamily="2" charset="-122"/>
                        </a:rPr>
                        <a:t>31.8±8.1</a:t>
                      </a:r>
                      <a:endParaRPr lang="en-US" altLang="zh-CN"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noFill/>
                  </a:tcPr>
                </a:tc>
                <a:tc>
                  <a:txBody>
                    <a:bodyPr/>
                    <a:lstStyle/>
                    <a:p>
                      <a:pPr algn="ctr" fontAlgn="ctr"/>
                      <a:r>
                        <a:rPr lang="en-US" altLang="zh-CN" sz="1600" b="1" u="none" strike="noStrike" dirty="0">
                          <a:effectLst/>
                          <a:latin typeface="华文楷体" panose="02010600040101010101" pitchFamily="2" charset="-122"/>
                          <a:ea typeface="华文楷体" panose="02010600040101010101" pitchFamily="2" charset="-122"/>
                        </a:rPr>
                        <a:t>23.7±2.4</a:t>
                      </a:r>
                      <a:endParaRPr lang="en-US" altLang="zh-CN" sz="1600" b="1" i="0"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noFill/>
                  </a:tcPr>
                </a:tc>
                <a:tc>
                  <a:txBody>
                    <a:bodyPr/>
                    <a:lstStyle/>
                    <a:p>
                      <a:pPr algn="ctr" fontAlgn="ctr"/>
                      <a:r>
                        <a:rPr lang="en-US" altLang="zh-CN" sz="1600" u="none" strike="noStrike" dirty="0">
                          <a:effectLst/>
                          <a:latin typeface="华文楷体" panose="02010600040101010101" pitchFamily="2" charset="-122"/>
                          <a:ea typeface="华文楷体" panose="02010600040101010101" pitchFamily="2" charset="-122"/>
                        </a:rPr>
                        <a:t>0.078</a:t>
                      </a:r>
                      <a:endParaRPr lang="en-US" altLang="zh-CN"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noFill/>
                  </a:tcPr>
                </a:tc>
                <a:tc>
                  <a:txBody>
                    <a:bodyPr/>
                    <a:lstStyle/>
                    <a:p>
                      <a:pPr algn="ctr" fontAlgn="ctr"/>
                      <a:r>
                        <a:rPr lang="en-US" sz="1600" u="sng" strike="noStrike" dirty="0">
                          <a:effectLst/>
                          <a:latin typeface="华文楷体" panose="02010600040101010101" pitchFamily="2" charset="-122"/>
                          <a:ea typeface="华文楷体" panose="02010600040101010101" pitchFamily="2" charset="-122"/>
                          <a:hlinkClick r:id="rId2" tooltip="Link to note"/>
                        </a:rPr>
                        <a:t>0.036a</a:t>
                      </a:r>
                      <a:endParaRPr lang="en-US" sz="1600" b="0" i="0" u="sng" strike="noStrike" dirty="0">
                        <a:solidFill>
                          <a:srgbClr val="0563C1"/>
                        </a:solidFill>
                        <a:effectLst/>
                        <a:latin typeface="华文楷体" panose="02010600040101010101" pitchFamily="2" charset="-122"/>
                        <a:ea typeface="华文楷体" panose="02010600040101010101" pitchFamily="2" charset="-122"/>
                      </a:endParaRPr>
                    </a:p>
                  </a:txBody>
                  <a:tcPr marL="8122" marR="8122" marT="8119" marB="0" anchor="ctr">
                    <a:noFill/>
                  </a:tcPr>
                </a:tc>
                <a:tc>
                  <a:txBody>
                    <a:bodyPr/>
                    <a:lstStyle/>
                    <a:p>
                      <a:pPr algn="ctr" fontAlgn="ctr"/>
                      <a:r>
                        <a:rPr lang="en-US" sz="1600" u="sng" strike="noStrike" dirty="0">
                          <a:effectLst/>
                          <a:latin typeface="华文楷体" panose="02010600040101010101" pitchFamily="2" charset="-122"/>
                          <a:ea typeface="华文楷体" panose="02010600040101010101" pitchFamily="2" charset="-122"/>
                          <a:hlinkClick r:id="rId2" tooltip="Link to note"/>
                        </a:rPr>
                        <a:t>0.029a</a:t>
                      </a:r>
                      <a:endParaRPr lang="en-US" sz="1600" b="0" i="0" u="sng" strike="noStrike" dirty="0">
                        <a:solidFill>
                          <a:srgbClr val="0563C1"/>
                        </a:solidFill>
                        <a:effectLst/>
                        <a:latin typeface="华文楷体" panose="02010600040101010101" pitchFamily="2" charset="-122"/>
                        <a:ea typeface="华文楷体" panose="02010600040101010101" pitchFamily="2" charset="-122"/>
                      </a:endParaRPr>
                    </a:p>
                  </a:txBody>
                  <a:tcPr marL="8122" marR="8122" marT="8119" marB="0" anchor="ctr">
                    <a:noFill/>
                  </a:tcPr>
                </a:tc>
              </a:tr>
              <a:tr h="644525">
                <a:tc>
                  <a:txBody>
                    <a:bodyPr/>
                    <a:lstStyle/>
                    <a:p>
                      <a:pPr algn="ctr" fontAlgn="ctr"/>
                      <a:r>
                        <a:rPr lang="en-US" sz="1600" u="none" strike="noStrike" dirty="0">
                          <a:effectLst/>
                          <a:latin typeface="华文楷体" panose="02010600040101010101" pitchFamily="2" charset="-122"/>
                          <a:ea typeface="华文楷体" panose="02010600040101010101" pitchFamily="2" charset="-122"/>
                        </a:rPr>
                        <a:t>TNF-</a:t>
                      </a:r>
                      <a:r>
                        <a:rPr lang="el-GR" sz="1600" u="none" strike="noStrike" dirty="0" smtClean="0">
                          <a:effectLst/>
                          <a:latin typeface="华文楷体" panose="02010600040101010101" pitchFamily="2" charset="-122"/>
                          <a:ea typeface="华文楷体" panose="02010600040101010101" pitchFamily="2" charset="-122"/>
                        </a:rPr>
                        <a:t>α/</a:t>
                      </a:r>
                      <a:r>
                        <a:rPr lang="en-US" sz="1600" u="none" strike="noStrike" dirty="0" smtClean="0">
                          <a:effectLst/>
                          <a:latin typeface="华文楷体" panose="02010600040101010101" pitchFamily="2" charset="-122"/>
                          <a:ea typeface="华文楷体" panose="02010600040101010101" pitchFamily="2" charset="-122"/>
                        </a:rPr>
                        <a:t>IL-10</a:t>
                      </a:r>
                      <a:endParaRPr lang="en-US"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solidFill>
                      <a:schemeClr val="bg1">
                        <a:lumMod val="95000"/>
                      </a:schemeClr>
                    </a:solidFill>
                  </a:tcPr>
                </a:tc>
                <a:tc>
                  <a:txBody>
                    <a:bodyPr/>
                    <a:lstStyle/>
                    <a:p>
                      <a:pPr algn="ctr" fontAlgn="ctr"/>
                      <a:r>
                        <a:rPr lang="en-US" altLang="zh-CN" sz="1600" b="1" u="none" strike="noStrike" dirty="0">
                          <a:effectLst/>
                          <a:latin typeface="华文楷体" panose="02010600040101010101" pitchFamily="2" charset="-122"/>
                          <a:ea typeface="华文楷体" panose="02010600040101010101" pitchFamily="2" charset="-122"/>
                        </a:rPr>
                        <a:t>33.0±14.6</a:t>
                      </a:r>
                      <a:endParaRPr lang="en-US" altLang="zh-CN" sz="1600" b="1" i="0"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solidFill>
                      <a:schemeClr val="bg1">
                        <a:lumMod val="95000"/>
                      </a:schemeClr>
                    </a:solidFill>
                  </a:tcPr>
                </a:tc>
                <a:tc>
                  <a:txBody>
                    <a:bodyPr/>
                    <a:lstStyle/>
                    <a:p>
                      <a:pPr algn="ctr" fontAlgn="ctr"/>
                      <a:r>
                        <a:rPr lang="en-US" altLang="zh-CN" sz="1600" b="1" u="none" strike="noStrike" dirty="0">
                          <a:effectLst/>
                          <a:latin typeface="华文楷体" panose="02010600040101010101" pitchFamily="2" charset="-122"/>
                          <a:ea typeface="华文楷体" panose="02010600040101010101" pitchFamily="2" charset="-122"/>
                        </a:rPr>
                        <a:t>25.6±10.1</a:t>
                      </a:r>
                      <a:endParaRPr lang="en-US" altLang="zh-CN" sz="1600" b="1" i="0"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solidFill>
                      <a:schemeClr val="bg1">
                        <a:lumMod val="95000"/>
                      </a:schemeClr>
                    </a:solidFill>
                  </a:tcPr>
                </a:tc>
                <a:tc>
                  <a:txBody>
                    <a:bodyPr/>
                    <a:lstStyle/>
                    <a:p>
                      <a:pPr algn="ctr" fontAlgn="ctr"/>
                      <a:r>
                        <a:rPr lang="en-US" sz="1600" b="1" u="sng" strike="noStrike" dirty="0">
                          <a:effectLst/>
                          <a:latin typeface="华文楷体" panose="02010600040101010101" pitchFamily="2" charset="-122"/>
                          <a:ea typeface="华文楷体" panose="02010600040101010101" pitchFamily="2" charset="-122"/>
                          <a:hlinkClick r:id="rId2" tooltip="Link to note"/>
                        </a:rPr>
                        <a:t>0.003a</a:t>
                      </a:r>
                      <a:endParaRPr lang="en-US" sz="1600" b="1" i="0" u="sng" strike="noStrike" dirty="0">
                        <a:solidFill>
                          <a:srgbClr val="0563C1"/>
                        </a:solidFill>
                        <a:effectLst/>
                        <a:latin typeface="华文楷体" panose="02010600040101010101" pitchFamily="2" charset="-122"/>
                        <a:ea typeface="华文楷体" panose="02010600040101010101" pitchFamily="2" charset="-122"/>
                      </a:endParaRPr>
                    </a:p>
                  </a:txBody>
                  <a:tcPr marL="8122" marR="8122" marT="8119" marB="0" anchor="ctr">
                    <a:solidFill>
                      <a:schemeClr val="bg1">
                        <a:lumMod val="95000"/>
                      </a:schemeClr>
                    </a:solidFill>
                  </a:tcPr>
                </a:tc>
                <a:tc>
                  <a:txBody>
                    <a:bodyPr/>
                    <a:lstStyle/>
                    <a:p>
                      <a:pPr algn="ctr" fontAlgn="ctr"/>
                      <a:r>
                        <a:rPr lang="en-US" altLang="zh-CN" sz="1600" u="none" strike="noStrike" dirty="0">
                          <a:effectLst/>
                          <a:latin typeface="华文楷体" panose="02010600040101010101" pitchFamily="2" charset="-122"/>
                          <a:ea typeface="华文楷体" panose="02010600040101010101" pitchFamily="2" charset="-122"/>
                        </a:rPr>
                        <a:t>45.2±14.6</a:t>
                      </a:r>
                      <a:endParaRPr lang="en-US" altLang="zh-CN"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solidFill>
                      <a:schemeClr val="bg1">
                        <a:lumMod val="95000"/>
                      </a:schemeClr>
                    </a:solidFill>
                  </a:tcPr>
                </a:tc>
                <a:tc>
                  <a:txBody>
                    <a:bodyPr/>
                    <a:lstStyle/>
                    <a:p>
                      <a:pPr algn="ctr" fontAlgn="ctr"/>
                      <a:r>
                        <a:rPr lang="en-US" altLang="zh-CN" sz="1600" u="none" strike="noStrike" dirty="0">
                          <a:effectLst/>
                          <a:latin typeface="华文楷体" panose="02010600040101010101" pitchFamily="2" charset="-122"/>
                          <a:ea typeface="华文楷体" panose="02010600040101010101" pitchFamily="2" charset="-122"/>
                        </a:rPr>
                        <a:t>30.6±10.2</a:t>
                      </a:r>
                      <a:endParaRPr lang="en-US" altLang="zh-CN"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solidFill>
                      <a:schemeClr val="bg1">
                        <a:lumMod val="95000"/>
                      </a:schemeClr>
                    </a:solidFill>
                  </a:tcPr>
                </a:tc>
                <a:tc>
                  <a:txBody>
                    <a:bodyPr/>
                    <a:lstStyle/>
                    <a:p>
                      <a:pPr algn="ctr" fontAlgn="ctr"/>
                      <a:r>
                        <a:rPr lang="en-US" altLang="zh-CN" sz="1600" u="none" strike="noStrike" dirty="0">
                          <a:effectLst/>
                          <a:latin typeface="华文楷体" panose="02010600040101010101" pitchFamily="2" charset="-122"/>
                          <a:ea typeface="华文楷体" panose="02010600040101010101" pitchFamily="2" charset="-122"/>
                        </a:rPr>
                        <a:t>0.138</a:t>
                      </a:r>
                      <a:endParaRPr lang="en-US" altLang="zh-CN"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solidFill>
                      <a:schemeClr val="bg1">
                        <a:lumMod val="95000"/>
                      </a:schemeClr>
                    </a:solidFill>
                  </a:tcPr>
                </a:tc>
                <a:tc>
                  <a:txBody>
                    <a:bodyPr/>
                    <a:lstStyle/>
                    <a:p>
                      <a:pPr algn="ctr" fontAlgn="ctr"/>
                      <a:r>
                        <a:rPr lang="en-US" altLang="zh-CN" sz="1600" u="none" strike="noStrike" dirty="0">
                          <a:effectLst/>
                          <a:latin typeface="华文楷体" panose="02010600040101010101" pitchFamily="2" charset="-122"/>
                          <a:ea typeface="华文楷体" panose="02010600040101010101" pitchFamily="2" charset="-122"/>
                        </a:rPr>
                        <a:t>0.104</a:t>
                      </a:r>
                      <a:endParaRPr lang="en-US" altLang="zh-CN"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solidFill>
                      <a:schemeClr val="bg1">
                        <a:lumMod val="95000"/>
                      </a:schemeClr>
                    </a:solidFill>
                  </a:tcPr>
                </a:tc>
                <a:tc>
                  <a:txBody>
                    <a:bodyPr/>
                    <a:lstStyle/>
                    <a:p>
                      <a:pPr algn="ctr" fontAlgn="ctr"/>
                      <a:r>
                        <a:rPr lang="en-US" altLang="zh-CN" sz="1600" u="none" strike="noStrike" dirty="0">
                          <a:effectLst/>
                          <a:latin typeface="华文楷体" panose="02010600040101010101" pitchFamily="2" charset="-122"/>
                          <a:ea typeface="华文楷体" panose="02010600040101010101" pitchFamily="2" charset="-122"/>
                        </a:rPr>
                        <a:t>0.322</a:t>
                      </a:r>
                      <a:endParaRPr lang="en-US" altLang="zh-CN"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2" marR="8122" marT="8119" marB="0" anchor="ctr">
                    <a:solidFill>
                      <a:schemeClr val="bg1">
                        <a:lumMod val="95000"/>
                      </a:schemeClr>
                    </a:solidFill>
                  </a:tcPr>
                </a:tc>
              </a:tr>
            </a:tbl>
          </a:graphicData>
        </a:graphic>
      </p:graphicFrame>
      <p:sp>
        <p:nvSpPr>
          <p:cNvPr id="57406" name="矩形 3"/>
          <p:cNvSpPr>
            <a:spLocks noChangeArrowheads="1"/>
          </p:cNvSpPr>
          <p:nvPr/>
        </p:nvSpPr>
        <p:spPr bwMode="auto">
          <a:xfrm>
            <a:off x="1590030" y="332909"/>
            <a:ext cx="565023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en-US" altLang="zh-CN" sz="2800" b="1" dirty="0">
                <a:latin typeface="华文楷体" panose="02010600040101010101" pitchFamily="2" charset="-122"/>
                <a:ea typeface="华文楷体" panose="02010600040101010101" pitchFamily="2" charset="-122"/>
              </a:rPr>
              <a:t>T</a:t>
            </a:r>
            <a:r>
              <a:rPr lang="zh-CN" altLang="en-US" sz="2800" b="1" dirty="0">
                <a:latin typeface="华文楷体" panose="02010600040101010101" pitchFamily="2" charset="-122"/>
                <a:ea typeface="华文楷体" panose="02010600040101010101" pitchFamily="2" charset="-122"/>
              </a:rPr>
              <a:t> helper cells （</a:t>
            </a:r>
            <a:r>
              <a:rPr lang="en-US" altLang="zh-CN" sz="2800" b="1" dirty="0">
                <a:latin typeface="华文楷体" panose="02010600040101010101" pitchFamily="2" charset="-122"/>
                <a:ea typeface="华文楷体" panose="02010600040101010101" pitchFamily="2" charset="-122"/>
              </a:rPr>
              <a:t>%</a:t>
            </a:r>
            <a:r>
              <a:rPr lang="zh-CN" altLang="en-US" sz="2800" b="1" dirty="0">
                <a:latin typeface="华文楷体" panose="02010600040101010101" pitchFamily="2" charset="-122"/>
                <a:ea typeface="华文楷体" panose="02010600040101010101" pitchFamily="2" charset="-122"/>
              </a:rPr>
              <a:t>）</a:t>
            </a:r>
            <a:r>
              <a:rPr lang="en-US" altLang="zh-CN" sz="2800" b="1" dirty="0">
                <a:latin typeface="华文楷体" panose="02010600040101010101" pitchFamily="2" charset="-122"/>
                <a:ea typeface="华文楷体" panose="02010600040101010101" pitchFamily="2" charset="-122"/>
              </a:rPr>
              <a:t>&amp; </a:t>
            </a:r>
            <a:r>
              <a:rPr lang="zh-CN" altLang="en-US" sz="2800" b="1" dirty="0">
                <a:latin typeface="华文楷体" panose="02010600040101010101" pitchFamily="2" charset="-122"/>
                <a:ea typeface="华文楷体" panose="02010600040101010101" pitchFamily="2" charset="-122"/>
              </a:rPr>
              <a:t>Th1/Th2 ratios</a:t>
            </a:r>
            <a:endParaRPr lang="zh-CN" altLang="en-US" sz="2800" b="1" dirty="0">
              <a:latin typeface="华文楷体" panose="02010600040101010101" pitchFamily="2" charset="-122"/>
              <a:ea typeface="华文楷体" panose="02010600040101010101" pitchFamily="2" charset="-122"/>
            </a:endParaRPr>
          </a:p>
        </p:txBody>
      </p:sp>
      <p:sp>
        <p:nvSpPr>
          <p:cNvPr id="57407" name="矩形 5"/>
          <p:cNvSpPr>
            <a:spLocks noChangeArrowheads="1"/>
          </p:cNvSpPr>
          <p:nvPr/>
        </p:nvSpPr>
        <p:spPr bwMode="auto">
          <a:xfrm>
            <a:off x="31527" y="5416599"/>
            <a:ext cx="5980633"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dirty="0">
                <a:latin typeface="华文楷体" panose="02010600040101010101" pitchFamily="2" charset="-122"/>
                <a:ea typeface="华文楷体" panose="02010600040101010101" pitchFamily="2" charset="-122"/>
              </a:rPr>
              <a:t> </a:t>
            </a:r>
            <a:r>
              <a:rPr lang="en-US" altLang="zh-CN" sz="1600" i="1" dirty="0" err="1">
                <a:latin typeface="华文楷体" panose="02010600040101010101" pitchFamily="2" charset="-122"/>
                <a:ea typeface="华文楷体" panose="02010600040101010101" pitchFamily="2" charset="-122"/>
              </a:rPr>
              <a:t>P</a:t>
            </a:r>
            <a:r>
              <a:rPr lang="en-US" altLang="zh-CN" sz="1600" i="1" baseline="30000" dirty="0" err="1">
                <a:latin typeface="华文楷体" panose="02010600040101010101" pitchFamily="2" charset="-122"/>
                <a:ea typeface="华文楷体" panose="02010600040101010101" pitchFamily="2" charset="-122"/>
              </a:rPr>
              <a:t>b</a:t>
            </a:r>
            <a:r>
              <a:rPr lang="en-US" altLang="zh-CN" sz="1600" baseline="30000" dirty="0">
                <a:latin typeface="华文楷体" panose="02010600040101010101" pitchFamily="2" charset="-122"/>
                <a:ea typeface="华文楷体" panose="02010600040101010101" pitchFamily="2" charset="-122"/>
              </a:rPr>
              <a:t> </a:t>
            </a:r>
            <a:r>
              <a:rPr lang="en-US" altLang="zh-CN" sz="1600" dirty="0">
                <a:latin typeface="华文楷体" panose="02010600040101010101" pitchFamily="2" charset="-122"/>
                <a:ea typeface="华文楷体" panose="02010600040101010101" pitchFamily="2" charset="-122"/>
              </a:rPr>
              <a:t>and</a:t>
            </a:r>
            <a:r>
              <a:rPr lang="en-US" altLang="zh-CN" sz="1600" i="1" dirty="0">
                <a:latin typeface="华文楷体" panose="02010600040101010101" pitchFamily="2" charset="-122"/>
                <a:ea typeface="华文楷体" panose="02010600040101010101" pitchFamily="2" charset="-122"/>
              </a:rPr>
              <a:t> P</a:t>
            </a:r>
            <a:r>
              <a:rPr lang="en-US" altLang="zh-CN" sz="1600" i="1" baseline="30000" dirty="0">
                <a:latin typeface="华文楷体" panose="02010600040101010101" pitchFamily="2" charset="-122"/>
                <a:ea typeface="华文楷体" panose="02010600040101010101" pitchFamily="2" charset="-122"/>
              </a:rPr>
              <a:t>c</a:t>
            </a:r>
            <a:r>
              <a:rPr lang="en-US" altLang="zh-CN" sz="1600" dirty="0">
                <a:latin typeface="华文楷体" panose="02010600040101010101" pitchFamily="2" charset="-122"/>
                <a:ea typeface="华文楷体" panose="02010600040101010101" pitchFamily="2" charset="-122"/>
              </a:rPr>
              <a:t>: </a:t>
            </a:r>
            <a:r>
              <a:rPr lang="zh-CN" altLang="en-US" sz="1600" dirty="0">
                <a:latin typeface="华文楷体" panose="02010600040101010101" pitchFamily="2" charset="-122"/>
                <a:ea typeface="华文楷体" panose="02010600040101010101" pitchFamily="2" charset="-122"/>
              </a:rPr>
              <a:t>治疗前后比较，</a:t>
            </a:r>
            <a:r>
              <a:rPr lang="en-US" altLang="zh-CN" sz="1600" dirty="0">
                <a:latin typeface="华文楷体" panose="02010600040101010101" pitchFamily="2" charset="-122"/>
                <a:ea typeface="华文楷体" panose="02010600040101010101" pitchFamily="2" charset="-122"/>
              </a:rPr>
              <a:t>Wilcoxon test;</a:t>
            </a:r>
            <a:br>
              <a:rPr lang="en-US" altLang="zh-CN" sz="1600" dirty="0">
                <a:latin typeface="华文楷体" panose="02010600040101010101" pitchFamily="2" charset="-122"/>
                <a:ea typeface="华文楷体" panose="02010600040101010101" pitchFamily="2" charset="-122"/>
              </a:rPr>
            </a:br>
            <a:r>
              <a:rPr lang="en-US" altLang="zh-CN" sz="1600" i="1" dirty="0">
                <a:latin typeface="华文楷体" panose="02010600040101010101" pitchFamily="2" charset="-122"/>
                <a:ea typeface="华文楷体" panose="02010600040101010101" pitchFamily="2" charset="-122"/>
              </a:rPr>
              <a:t> </a:t>
            </a:r>
            <a:r>
              <a:rPr lang="en-US" altLang="zh-CN" sz="1600" i="1" dirty="0" err="1">
                <a:latin typeface="华文楷体" panose="02010600040101010101" pitchFamily="2" charset="-122"/>
                <a:ea typeface="华文楷体" panose="02010600040101010101" pitchFamily="2" charset="-122"/>
              </a:rPr>
              <a:t>P</a:t>
            </a:r>
            <a:r>
              <a:rPr lang="en-US" altLang="zh-CN" sz="1600" i="1" baseline="30000" dirty="0" err="1">
                <a:latin typeface="华文楷体" panose="02010600040101010101" pitchFamily="2" charset="-122"/>
                <a:ea typeface="华文楷体" panose="02010600040101010101" pitchFamily="2" charset="-122"/>
              </a:rPr>
              <a:t>d</a:t>
            </a:r>
            <a:r>
              <a:rPr lang="en-US" altLang="zh-CN" sz="1600" dirty="0">
                <a:latin typeface="华文楷体" panose="02010600040101010101" pitchFamily="2" charset="-122"/>
                <a:ea typeface="华文楷体" panose="02010600040101010101" pitchFamily="2" charset="-122"/>
              </a:rPr>
              <a:t>:</a:t>
            </a:r>
            <a:r>
              <a:rPr lang="zh-CN" altLang="en-US" sz="1600" dirty="0">
                <a:latin typeface="华文楷体" panose="02010600040101010101" pitchFamily="2" charset="-122"/>
                <a:ea typeface="华文楷体" panose="02010600040101010101" pitchFamily="2" charset="-122"/>
              </a:rPr>
              <a:t>治疗前</a:t>
            </a:r>
            <a:r>
              <a:rPr lang="en-US" altLang="zh-CN" sz="1600" dirty="0">
                <a:latin typeface="华文楷体" panose="02010600040101010101" pitchFamily="2" charset="-122"/>
                <a:ea typeface="华文楷体" panose="02010600040101010101" pitchFamily="2" charset="-122"/>
              </a:rPr>
              <a:t>,</a:t>
            </a:r>
            <a:r>
              <a:rPr lang="zh-CN" altLang="en-US" sz="1600" dirty="0">
                <a:latin typeface="华文楷体" panose="02010600040101010101" pitchFamily="2" charset="-122"/>
                <a:ea typeface="华文楷体" panose="02010600040101010101" pitchFamily="2" charset="-122"/>
              </a:rPr>
              <a:t>妊娠组</a:t>
            </a:r>
            <a:r>
              <a:rPr lang="en-US" altLang="zh-CN" sz="1600" dirty="0">
                <a:latin typeface="华文楷体" panose="02010600040101010101" pitchFamily="2" charset="-122"/>
                <a:ea typeface="华文楷体" panose="02010600040101010101" pitchFamily="2" charset="-122"/>
              </a:rPr>
              <a:t> vs </a:t>
            </a:r>
            <a:r>
              <a:rPr lang="zh-CN" altLang="en-US" sz="1600" dirty="0">
                <a:latin typeface="华文楷体" panose="02010600040101010101" pitchFamily="2" charset="-122"/>
                <a:ea typeface="华文楷体" panose="02010600040101010101" pitchFamily="2" charset="-122"/>
              </a:rPr>
              <a:t>流产组</a:t>
            </a:r>
            <a:r>
              <a:rPr lang="en-US" altLang="zh-CN" sz="1600" dirty="0">
                <a:latin typeface="华文楷体" panose="02010600040101010101" pitchFamily="2" charset="-122"/>
                <a:ea typeface="华文楷体" panose="02010600040101010101" pitchFamily="2" charset="-122"/>
              </a:rPr>
              <a:t>, independent t-test;</a:t>
            </a:r>
            <a:br>
              <a:rPr lang="en-US" altLang="zh-CN" sz="1600" dirty="0">
                <a:latin typeface="华文楷体" panose="02010600040101010101" pitchFamily="2" charset="-122"/>
                <a:ea typeface="华文楷体" panose="02010600040101010101" pitchFamily="2" charset="-122"/>
              </a:rPr>
            </a:br>
            <a:r>
              <a:rPr lang="en-US" altLang="zh-CN" sz="1600" i="1" dirty="0">
                <a:latin typeface="华文楷体" panose="02010600040101010101" pitchFamily="2" charset="-122"/>
                <a:ea typeface="华文楷体" panose="02010600040101010101" pitchFamily="2" charset="-122"/>
              </a:rPr>
              <a:t> </a:t>
            </a:r>
            <a:r>
              <a:rPr lang="en-US" altLang="zh-CN" sz="1600" i="1" dirty="0" err="1">
                <a:latin typeface="华文楷体" panose="02010600040101010101" pitchFamily="2" charset="-122"/>
                <a:ea typeface="华文楷体" panose="02010600040101010101" pitchFamily="2" charset="-122"/>
              </a:rPr>
              <a:t>P</a:t>
            </a:r>
            <a:r>
              <a:rPr lang="en-US" altLang="zh-CN" sz="1600" i="1" baseline="30000" dirty="0" err="1">
                <a:latin typeface="华文楷体" panose="02010600040101010101" pitchFamily="2" charset="-122"/>
                <a:ea typeface="华文楷体" panose="02010600040101010101" pitchFamily="2" charset="-122"/>
              </a:rPr>
              <a:t>e</a:t>
            </a:r>
            <a:r>
              <a:rPr lang="en-US" altLang="zh-CN" sz="1600" dirty="0">
                <a:latin typeface="华文楷体" panose="02010600040101010101" pitchFamily="2" charset="-122"/>
                <a:ea typeface="华文楷体" panose="02010600040101010101" pitchFamily="2" charset="-122"/>
              </a:rPr>
              <a:t>:</a:t>
            </a:r>
            <a:r>
              <a:rPr lang="zh-CN" altLang="en-US" sz="1600" dirty="0">
                <a:latin typeface="华文楷体" panose="02010600040101010101" pitchFamily="2" charset="-122"/>
                <a:ea typeface="华文楷体" panose="02010600040101010101" pitchFamily="2" charset="-122"/>
              </a:rPr>
              <a:t>治疗后</a:t>
            </a:r>
            <a:r>
              <a:rPr lang="en-US" altLang="zh-CN" sz="1600" dirty="0">
                <a:latin typeface="华文楷体" panose="02010600040101010101" pitchFamily="2" charset="-122"/>
                <a:ea typeface="华文楷体" panose="02010600040101010101" pitchFamily="2" charset="-122"/>
              </a:rPr>
              <a:t>,</a:t>
            </a:r>
            <a:r>
              <a:rPr lang="zh-CN" altLang="en-US" sz="1600" dirty="0">
                <a:latin typeface="华文楷体" panose="02010600040101010101" pitchFamily="2" charset="-122"/>
                <a:ea typeface="华文楷体" panose="02010600040101010101" pitchFamily="2" charset="-122"/>
              </a:rPr>
              <a:t>妊娠组</a:t>
            </a:r>
            <a:r>
              <a:rPr lang="en-US" altLang="zh-CN" sz="1600" dirty="0">
                <a:latin typeface="华文楷体" panose="02010600040101010101" pitchFamily="2" charset="-122"/>
                <a:ea typeface="华文楷体" panose="02010600040101010101" pitchFamily="2" charset="-122"/>
              </a:rPr>
              <a:t> vs </a:t>
            </a:r>
            <a:r>
              <a:rPr lang="zh-CN" altLang="en-US" sz="1600" dirty="0">
                <a:latin typeface="华文楷体" panose="02010600040101010101" pitchFamily="2" charset="-122"/>
                <a:ea typeface="华文楷体" panose="02010600040101010101" pitchFamily="2" charset="-122"/>
              </a:rPr>
              <a:t>流产组</a:t>
            </a:r>
            <a:r>
              <a:rPr lang="en-US" altLang="zh-CN" sz="1600" dirty="0">
                <a:latin typeface="华文楷体" panose="02010600040101010101" pitchFamily="2" charset="-122"/>
                <a:ea typeface="华文楷体" panose="02010600040101010101" pitchFamily="2" charset="-122"/>
              </a:rPr>
              <a:t>, independent t-test.  </a:t>
            </a:r>
            <a:endParaRPr lang="en-US" altLang="zh-CN" sz="1600" dirty="0">
              <a:latin typeface="华文楷体" panose="02010600040101010101" pitchFamily="2" charset="-122"/>
              <a:ea typeface="华文楷体" panose="02010600040101010101" pitchFamily="2" charset="-122"/>
            </a:endParaRPr>
          </a:p>
          <a:p>
            <a:pPr eaLnBrk="1" hangingPunct="1"/>
            <a:r>
              <a:rPr lang="en-US" altLang="zh-CN" sz="1600" b="1" dirty="0">
                <a:latin typeface="华文楷体" panose="02010600040101010101" pitchFamily="2" charset="-122"/>
                <a:ea typeface="华文楷体" panose="02010600040101010101" pitchFamily="2" charset="-122"/>
              </a:rPr>
              <a:t>a</a:t>
            </a:r>
            <a:r>
              <a:rPr lang="en-US" altLang="zh-CN" sz="1600" dirty="0">
                <a:latin typeface="华文楷体" panose="02010600040101010101" pitchFamily="2" charset="-122"/>
                <a:ea typeface="华文楷体" panose="02010600040101010101" pitchFamily="2" charset="-122"/>
              </a:rPr>
              <a:t> (</a:t>
            </a:r>
            <a:r>
              <a:rPr lang="en-US" altLang="zh-CN" sz="1600" i="1" dirty="0">
                <a:latin typeface="华文楷体" panose="02010600040101010101" pitchFamily="2" charset="-122"/>
                <a:ea typeface="华文楷体" panose="02010600040101010101" pitchFamily="2" charset="-122"/>
              </a:rPr>
              <a:t>P</a:t>
            </a:r>
            <a:r>
              <a:rPr lang="en-US" altLang="zh-CN" sz="1600" dirty="0">
                <a:latin typeface="华文楷体" panose="02010600040101010101" pitchFamily="2" charset="-122"/>
                <a:ea typeface="华文楷体" panose="02010600040101010101" pitchFamily="2" charset="-122"/>
              </a:rPr>
              <a:t> &lt; 0.05).</a:t>
            </a:r>
            <a:endParaRPr lang="zh-CN" altLang="en-US" sz="1600" dirty="0">
              <a:latin typeface="华文楷体" panose="02010600040101010101" pitchFamily="2" charset="-122"/>
              <a:ea typeface="华文楷体" panose="02010600040101010101" pitchFamily="2" charset="-122"/>
            </a:endParaRPr>
          </a:p>
        </p:txBody>
      </p:sp>
      <p:sp>
        <p:nvSpPr>
          <p:cNvPr id="12" name="矩形 5"/>
          <p:cNvSpPr>
            <a:spLocks noChangeArrowheads="1"/>
          </p:cNvSpPr>
          <p:nvPr/>
        </p:nvSpPr>
        <p:spPr bwMode="auto">
          <a:xfrm>
            <a:off x="4510294" y="5623783"/>
            <a:ext cx="4382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Georgia" panose="02040502050405020303" pitchFamily="18"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Georgia" panose="02040502050405020303" pitchFamily="18"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Georgia" panose="02040502050405020303" pitchFamily="18"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9pPr>
          </a:lstStyle>
          <a:p>
            <a:pPr>
              <a:spcBef>
                <a:spcPct val="0"/>
              </a:spcBef>
              <a:buFontTx/>
              <a:buNone/>
            </a:pPr>
            <a:r>
              <a:rPr lang="en-US" altLang="zh-CN" sz="2400" b="1" dirty="0">
                <a:solidFill>
                  <a:srgbClr val="C00000"/>
                </a:solidFill>
                <a:latin typeface="华文楷体" panose="02010600040101010101" pitchFamily="2" charset="-122"/>
                <a:ea typeface="华文楷体" panose="02010600040101010101" pitchFamily="2" charset="-122"/>
              </a:rPr>
              <a:t>LIT</a:t>
            </a:r>
            <a:r>
              <a:rPr lang="zh-CN" altLang="en-US" sz="2400" b="1" dirty="0" smtClean="0">
                <a:solidFill>
                  <a:srgbClr val="C00000"/>
                </a:solidFill>
                <a:latin typeface="华文楷体" panose="02010600040101010101" pitchFamily="2" charset="-122"/>
                <a:ea typeface="华文楷体" panose="02010600040101010101" pitchFamily="2" charset="-122"/>
              </a:rPr>
              <a:t>治疗后，妊娠组</a:t>
            </a:r>
            <a:r>
              <a:rPr lang="en-US" altLang="zh-CN" sz="2400" b="1" dirty="0" smtClean="0">
                <a:solidFill>
                  <a:srgbClr val="C00000"/>
                </a:solidFill>
                <a:latin typeface="华文楷体" panose="02010600040101010101" pitchFamily="2" charset="-122"/>
                <a:ea typeface="华文楷体" panose="02010600040101010101" pitchFamily="2" charset="-122"/>
              </a:rPr>
              <a:t>Th1/Th2</a:t>
            </a:r>
            <a:r>
              <a:rPr lang="zh-CN" altLang="en-US" sz="2400" b="1" dirty="0" smtClean="0">
                <a:solidFill>
                  <a:srgbClr val="C00000"/>
                </a:solidFill>
                <a:latin typeface="华文楷体" panose="02010600040101010101" pitchFamily="2" charset="-122"/>
                <a:ea typeface="华文楷体" panose="02010600040101010101" pitchFamily="2" charset="-122"/>
              </a:rPr>
              <a:t>向</a:t>
            </a:r>
            <a:r>
              <a:rPr lang="en-US" altLang="zh-CN" sz="2400" b="1" dirty="0" smtClean="0">
                <a:solidFill>
                  <a:srgbClr val="C00000"/>
                </a:solidFill>
                <a:latin typeface="华文楷体" panose="02010600040101010101" pitchFamily="2" charset="-122"/>
                <a:ea typeface="华文楷体" panose="02010600040101010101" pitchFamily="2" charset="-122"/>
              </a:rPr>
              <a:t>Th2</a:t>
            </a:r>
            <a:r>
              <a:rPr lang="zh-CN" altLang="en-US" sz="2400" b="1" dirty="0" smtClean="0">
                <a:solidFill>
                  <a:srgbClr val="C00000"/>
                </a:solidFill>
                <a:latin typeface="华文楷体" panose="02010600040101010101" pitchFamily="2" charset="-122"/>
                <a:ea typeface="华文楷体" panose="02010600040101010101" pitchFamily="2" charset="-122"/>
              </a:rPr>
              <a:t>方向偏移</a:t>
            </a:r>
            <a:endParaRPr lang="zh-CN" altLang="en-US" sz="2400" b="1" dirty="0">
              <a:solidFill>
                <a:srgbClr val="C00000"/>
              </a:solidFill>
              <a:latin typeface="华文楷体" panose="02010600040101010101" pitchFamily="2" charset="-122"/>
              <a:ea typeface="华文楷体" panose="02010600040101010101" pitchFamily="2"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0C913308-F349-4B6D-A68A-DD1791B4A57B}" type="slidenum">
              <a:rPr lang="zh-CN" altLang="en-US" smtClean="0"/>
            </a:fld>
            <a:endParaRPr lang="zh-CN" altLang="en-US" dirty="0"/>
          </a:p>
        </p:txBody>
      </p:sp>
      <p:graphicFrame>
        <p:nvGraphicFramePr>
          <p:cNvPr id="5" name="表格 4"/>
          <p:cNvGraphicFramePr>
            <a:graphicFrameLocks noGrp="1"/>
          </p:cNvGraphicFramePr>
          <p:nvPr/>
        </p:nvGraphicFramePr>
        <p:xfrm>
          <a:off x="-4539" y="1268760"/>
          <a:ext cx="8769349" cy="4197506"/>
        </p:xfrm>
        <a:graphic>
          <a:graphicData uri="http://schemas.openxmlformats.org/drawingml/2006/table">
            <a:tbl>
              <a:tblPr>
                <a:tableStyleId>{0E3FDE45-AF77-4B5C-9715-49D594BDF05E}</a:tableStyleId>
              </a:tblPr>
              <a:tblGrid>
                <a:gridCol w="1709304"/>
                <a:gridCol w="930552"/>
                <a:gridCol w="1103743"/>
                <a:gridCol w="754318"/>
                <a:gridCol w="1229590"/>
                <a:gridCol w="1103743"/>
                <a:gridCol w="646033"/>
                <a:gridCol w="646033"/>
                <a:gridCol w="646033"/>
              </a:tblGrid>
              <a:tr h="481052">
                <a:tc rowSpan="2">
                  <a:txBody>
                    <a:bodyPr/>
                    <a:lstStyle/>
                    <a:p>
                      <a:pPr algn="ctr" fontAlgn="ctr"/>
                      <a:r>
                        <a:rPr lang="zh-CN" altLang="en-US" sz="1500" u="none" strike="noStrike" dirty="0">
                          <a:effectLst/>
                        </a:rPr>
                        <a:t>　</a:t>
                      </a:r>
                      <a:endParaRPr lang="zh-CN" altLang="en-US" sz="1500" b="0" i="0" u="none" strike="noStrike" dirty="0">
                        <a:solidFill>
                          <a:srgbClr val="000000"/>
                        </a:solidFill>
                        <a:effectLst/>
                        <a:latin typeface="Arial" panose="020B0604020202020204" pitchFamily="34" charset="0"/>
                        <a:ea typeface="宋体" panose="02010600030101010101" pitchFamily="2" charset="-122"/>
                      </a:endParaRPr>
                    </a:p>
                  </a:txBody>
                  <a:tcPr marL="8120" marR="8120" marT="8120" marB="0" anchor="ctr"/>
                </a:tc>
                <a:tc gridSpan="2">
                  <a:txBody>
                    <a:bodyPr/>
                    <a:lstStyle/>
                    <a:p>
                      <a:pPr algn="ctr" rtl="0" fontAlgn="ctr"/>
                      <a:r>
                        <a:rPr lang="zh-CN" altLang="en-US" sz="1800" b="1" u="none" strike="noStrike" dirty="0">
                          <a:effectLst/>
                          <a:latin typeface="华文楷体" panose="02010600040101010101" pitchFamily="2" charset="-122"/>
                          <a:ea typeface="华文楷体" panose="02010600040101010101" pitchFamily="2" charset="-122"/>
                        </a:rPr>
                        <a:t>妊娠组 </a:t>
                      </a:r>
                      <a:endParaRPr lang="en-US" sz="1800" b="1" i="0" u="none" strike="noStrike" dirty="0">
                        <a:solidFill>
                          <a:srgbClr val="000000"/>
                        </a:solidFill>
                        <a:effectLst/>
                        <a:latin typeface="华文楷体" panose="02010600040101010101" pitchFamily="2" charset="-122"/>
                        <a:ea typeface="华文楷体" panose="02010600040101010101" pitchFamily="2" charset="-122"/>
                      </a:endParaRPr>
                    </a:p>
                  </a:txBody>
                  <a:tcPr marL="8120" marR="8120" marT="8120" marB="0" anchor="ctr"/>
                </a:tc>
                <a:tc hMerge="1">
                  <a:tcPr/>
                </a:tc>
                <a:tc rowSpan="2">
                  <a:txBody>
                    <a:bodyPr/>
                    <a:lstStyle/>
                    <a:p>
                      <a:pPr algn="ctr" rtl="0" fontAlgn="ctr"/>
                      <a:r>
                        <a:rPr lang="en-US" sz="1800" b="1" u="none" strike="noStrike" dirty="0" err="1">
                          <a:effectLst/>
                          <a:latin typeface="华文楷体" panose="02010600040101010101" pitchFamily="2" charset="-122"/>
                          <a:ea typeface="华文楷体" panose="02010600040101010101" pitchFamily="2" charset="-122"/>
                        </a:rPr>
                        <a:t>P</a:t>
                      </a:r>
                      <a:r>
                        <a:rPr lang="en-US" sz="1800" b="1" u="none" strike="noStrike" baseline="30000" dirty="0" err="1">
                          <a:effectLst/>
                          <a:latin typeface="华文楷体" panose="02010600040101010101" pitchFamily="2" charset="-122"/>
                          <a:ea typeface="华文楷体" panose="02010600040101010101" pitchFamily="2" charset="-122"/>
                        </a:rPr>
                        <a:t>b</a:t>
                      </a:r>
                      <a:endParaRPr lang="en-US" sz="1800" b="1" i="0" u="none" strike="noStrike" dirty="0">
                        <a:solidFill>
                          <a:srgbClr val="000000"/>
                        </a:solidFill>
                        <a:effectLst/>
                        <a:latin typeface="华文楷体" panose="02010600040101010101" pitchFamily="2" charset="-122"/>
                        <a:ea typeface="华文楷体" panose="02010600040101010101" pitchFamily="2" charset="-122"/>
                      </a:endParaRPr>
                    </a:p>
                  </a:txBody>
                  <a:tcPr marL="8120" marR="8120" marT="8120" marB="0" anchor="ctr"/>
                </a:tc>
                <a:tc gridSpan="2">
                  <a:txBody>
                    <a:bodyPr/>
                    <a:lstStyle/>
                    <a:p>
                      <a:pPr algn="ctr" rtl="0" fontAlgn="ctr"/>
                      <a:r>
                        <a:rPr lang="zh-CN" altLang="en-US" sz="1800" b="1" u="none" strike="noStrike" dirty="0">
                          <a:effectLst/>
                          <a:latin typeface="华文楷体" panose="02010600040101010101" pitchFamily="2" charset="-122"/>
                          <a:ea typeface="华文楷体" panose="02010600040101010101" pitchFamily="2" charset="-122"/>
                        </a:rPr>
                        <a:t>流产组 </a:t>
                      </a:r>
                      <a:endParaRPr lang="en-US" sz="1800" b="1" i="0" u="none" strike="noStrike" dirty="0">
                        <a:solidFill>
                          <a:srgbClr val="000000"/>
                        </a:solidFill>
                        <a:effectLst/>
                        <a:latin typeface="华文楷体" panose="02010600040101010101" pitchFamily="2" charset="-122"/>
                        <a:ea typeface="华文楷体" panose="02010600040101010101" pitchFamily="2" charset="-122"/>
                      </a:endParaRPr>
                    </a:p>
                  </a:txBody>
                  <a:tcPr marL="8120" marR="8120" marT="8120" marB="0" anchor="ctr"/>
                </a:tc>
                <a:tc hMerge="1">
                  <a:tcPr/>
                </a:tc>
                <a:tc rowSpan="2">
                  <a:txBody>
                    <a:bodyPr/>
                    <a:lstStyle/>
                    <a:p>
                      <a:pPr algn="ctr" rtl="0" fontAlgn="ctr"/>
                      <a:r>
                        <a:rPr lang="en-US" sz="1800" b="1" u="none" strike="noStrike" dirty="0">
                          <a:effectLst/>
                          <a:latin typeface="华文楷体" panose="02010600040101010101" pitchFamily="2" charset="-122"/>
                          <a:ea typeface="华文楷体" panose="02010600040101010101" pitchFamily="2" charset="-122"/>
                        </a:rPr>
                        <a:t>P</a:t>
                      </a:r>
                      <a:r>
                        <a:rPr lang="en-US" sz="1800" b="1" u="none" strike="noStrike" baseline="30000" dirty="0">
                          <a:effectLst/>
                          <a:latin typeface="华文楷体" panose="02010600040101010101" pitchFamily="2" charset="-122"/>
                          <a:ea typeface="华文楷体" panose="02010600040101010101" pitchFamily="2" charset="-122"/>
                        </a:rPr>
                        <a:t>c</a:t>
                      </a:r>
                      <a:endParaRPr lang="en-US" sz="1800" b="1" i="0" u="none" strike="noStrike" dirty="0">
                        <a:solidFill>
                          <a:srgbClr val="000000"/>
                        </a:solidFill>
                        <a:effectLst/>
                        <a:latin typeface="华文楷体" panose="02010600040101010101" pitchFamily="2" charset="-122"/>
                        <a:ea typeface="华文楷体" panose="02010600040101010101" pitchFamily="2" charset="-122"/>
                      </a:endParaRPr>
                    </a:p>
                  </a:txBody>
                  <a:tcPr marL="8120" marR="8120" marT="8120" marB="0" anchor="ctr"/>
                </a:tc>
                <a:tc rowSpan="2">
                  <a:txBody>
                    <a:bodyPr/>
                    <a:lstStyle/>
                    <a:p>
                      <a:pPr algn="ctr" rtl="0" fontAlgn="ctr"/>
                      <a:r>
                        <a:rPr lang="en-US" sz="1800" b="1" u="none" strike="noStrike" dirty="0" err="1">
                          <a:effectLst/>
                          <a:latin typeface="华文楷体" panose="02010600040101010101" pitchFamily="2" charset="-122"/>
                          <a:ea typeface="华文楷体" panose="02010600040101010101" pitchFamily="2" charset="-122"/>
                        </a:rPr>
                        <a:t>P</a:t>
                      </a:r>
                      <a:r>
                        <a:rPr lang="en-US" sz="1800" b="1" u="none" strike="noStrike" baseline="30000" dirty="0" err="1">
                          <a:effectLst/>
                          <a:latin typeface="华文楷体" panose="02010600040101010101" pitchFamily="2" charset="-122"/>
                          <a:ea typeface="华文楷体" panose="02010600040101010101" pitchFamily="2" charset="-122"/>
                        </a:rPr>
                        <a:t>d</a:t>
                      </a:r>
                      <a:endParaRPr lang="en-US" sz="1800" b="1" i="0" u="none" strike="noStrike" dirty="0">
                        <a:solidFill>
                          <a:srgbClr val="000000"/>
                        </a:solidFill>
                        <a:effectLst/>
                        <a:latin typeface="华文楷体" panose="02010600040101010101" pitchFamily="2" charset="-122"/>
                        <a:ea typeface="华文楷体" panose="02010600040101010101" pitchFamily="2" charset="-122"/>
                      </a:endParaRPr>
                    </a:p>
                  </a:txBody>
                  <a:tcPr marL="8120" marR="8120" marT="8120" marB="0" anchor="ctr"/>
                </a:tc>
                <a:tc rowSpan="2">
                  <a:txBody>
                    <a:bodyPr/>
                    <a:lstStyle/>
                    <a:p>
                      <a:pPr algn="ctr" rtl="0" fontAlgn="ctr"/>
                      <a:r>
                        <a:rPr lang="en-US" sz="1800" b="1" u="none" strike="noStrike" dirty="0" err="1">
                          <a:effectLst/>
                          <a:latin typeface="华文楷体" panose="02010600040101010101" pitchFamily="2" charset="-122"/>
                          <a:ea typeface="华文楷体" panose="02010600040101010101" pitchFamily="2" charset="-122"/>
                        </a:rPr>
                        <a:t>P</a:t>
                      </a:r>
                      <a:r>
                        <a:rPr lang="en-US" sz="1800" b="1" u="none" strike="noStrike" baseline="30000" dirty="0" err="1">
                          <a:effectLst/>
                          <a:latin typeface="华文楷体" panose="02010600040101010101" pitchFamily="2" charset="-122"/>
                          <a:ea typeface="华文楷体" panose="02010600040101010101" pitchFamily="2" charset="-122"/>
                        </a:rPr>
                        <a:t>e</a:t>
                      </a:r>
                      <a:endParaRPr lang="en-US" sz="1800" b="1" i="0" u="none" strike="noStrike" dirty="0">
                        <a:solidFill>
                          <a:srgbClr val="000000"/>
                        </a:solidFill>
                        <a:effectLst/>
                        <a:latin typeface="华文楷体" panose="02010600040101010101" pitchFamily="2" charset="-122"/>
                        <a:ea typeface="华文楷体" panose="02010600040101010101" pitchFamily="2" charset="-122"/>
                      </a:endParaRPr>
                    </a:p>
                  </a:txBody>
                  <a:tcPr marL="8120" marR="8120" marT="8120" marB="0" anchor="ctr"/>
                </a:tc>
              </a:tr>
              <a:tr h="295475">
                <a:tc vMerge="1">
                  <a:tcPr/>
                </a:tc>
                <a:tc>
                  <a:txBody>
                    <a:bodyPr/>
                    <a:lstStyle/>
                    <a:p>
                      <a:pPr algn="ctr" rtl="0" fontAlgn="ctr"/>
                      <a:r>
                        <a:rPr lang="zh-CN" altLang="en-US" sz="1800" b="0" u="none" strike="noStrike" dirty="0">
                          <a:effectLst/>
                          <a:latin typeface="华文楷体" panose="02010600040101010101" pitchFamily="2" charset="-122"/>
                          <a:ea typeface="华文楷体" panose="02010600040101010101" pitchFamily="2" charset="-122"/>
                        </a:rPr>
                        <a:t>治疗前</a:t>
                      </a:r>
                      <a:endParaRPr lang="zh-CN" altLang="en-US" sz="18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0" marR="8120" marT="8120" marB="0" anchor="ctr"/>
                </a:tc>
                <a:tc>
                  <a:txBody>
                    <a:bodyPr/>
                    <a:lstStyle/>
                    <a:p>
                      <a:pPr algn="ctr" rtl="0" fontAlgn="ctr"/>
                      <a:r>
                        <a:rPr lang="zh-CN" altLang="en-US" sz="1800" b="0" u="none" strike="noStrike" dirty="0">
                          <a:effectLst/>
                          <a:latin typeface="华文楷体" panose="02010600040101010101" pitchFamily="2" charset="-122"/>
                          <a:ea typeface="华文楷体" panose="02010600040101010101" pitchFamily="2" charset="-122"/>
                        </a:rPr>
                        <a:t>治疗后</a:t>
                      </a:r>
                      <a:endParaRPr lang="zh-CN" altLang="en-US" sz="18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0" marR="8120" marT="8120" marB="0" anchor="ctr"/>
                </a:tc>
                <a:tc vMerge="1">
                  <a:tcPr/>
                </a:tc>
                <a:tc>
                  <a:txBody>
                    <a:bodyPr/>
                    <a:lstStyle/>
                    <a:p>
                      <a:pPr algn="ctr" rtl="0" fontAlgn="ctr"/>
                      <a:r>
                        <a:rPr lang="zh-CN" altLang="en-US" sz="1800" b="0" u="none" strike="noStrike" dirty="0">
                          <a:effectLst/>
                          <a:latin typeface="华文楷体" panose="02010600040101010101" pitchFamily="2" charset="-122"/>
                          <a:ea typeface="华文楷体" panose="02010600040101010101" pitchFamily="2" charset="-122"/>
                        </a:rPr>
                        <a:t>治疗前</a:t>
                      </a:r>
                      <a:endParaRPr lang="zh-CN" altLang="en-US" sz="18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0" marR="8120" marT="8120" marB="0" anchor="ctr"/>
                </a:tc>
                <a:tc>
                  <a:txBody>
                    <a:bodyPr/>
                    <a:lstStyle/>
                    <a:p>
                      <a:pPr algn="ctr" rtl="0" fontAlgn="ctr"/>
                      <a:r>
                        <a:rPr lang="zh-CN" altLang="en-US" sz="1800" b="0" u="none" strike="noStrike" dirty="0">
                          <a:effectLst/>
                          <a:latin typeface="华文楷体" panose="02010600040101010101" pitchFamily="2" charset="-122"/>
                          <a:ea typeface="华文楷体" panose="02010600040101010101" pitchFamily="2" charset="-122"/>
                        </a:rPr>
                        <a:t>治疗后</a:t>
                      </a:r>
                      <a:endParaRPr lang="zh-CN" altLang="en-US" sz="18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0" marR="8120" marT="8120" marB="0" anchor="ctr"/>
                </a:tc>
                <a:tc vMerge="1">
                  <a:tcPr/>
                </a:tc>
                <a:tc vMerge="1">
                  <a:tcPr/>
                </a:tc>
                <a:tc vMerge="1">
                  <a:tcPr/>
                </a:tc>
              </a:tr>
              <a:tr h="505037">
                <a:tc>
                  <a:txBody>
                    <a:bodyPr/>
                    <a:lstStyle/>
                    <a:p>
                      <a:pPr algn="ctr" fontAlgn="ctr"/>
                      <a:r>
                        <a:rPr lang="en-US" sz="1600" b="0" i="0" u="none" strike="noStrike" dirty="0" smtClean="0">
                          <a:solidFill>
                            <a:srgbClr val="000000"/>
                          </a:solidFill>
                          <a:effectLst/>
                          <a:latin typeface="华文楷体" panose="02010600040101010101" pitchFamily="2" charset="-122"/>
                          <a:ea typeface="华文楷体" panose="02010600040101010101" pitchFamily="2" charset="-122"/>
                        </a:rPr>
                        <a:t>CD56+NK </a:t>
                      </a:r>
                      <a:r>
                        <a:rPr lang="en-US" sz="1600" b="0" i="0" u="none" strike="noStrike" dirty="0">
                          <a:solidFill>
                            <a:srgbClr val="000000"/>
                          </a:solidFill>
                          <a:effectLst/>
                          <a:latin typeface="华文楷体" panose="02010600040101010101" pitchFamily="2" charset="-122"/>
                          <a:ea typeface="华文楷体" panose="02010600040101010101" pitchFamily="2" charset="-122"/>
                        </a:rPr>
                        <a:t>cell</a:t>
                      </a:r>
                      <a:endParaRPr lang="en-US"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9524" marR="9524" marT="9523" marB="0" anchor="ctr">
                    <a:solidFill>
                      <a:schemeClr val="bg1">
                        <a:lumMod val="95000"/>
                      </a:schemeClr>
                    </a:solidFill>
                  </a:tcPr>
                </a:tc>
                <a:tc>
                  <a:txBody>
                    <a:bodyPr/>
                    <a:lstStyle/>
                    <a:p>
                      <a:pPr algn="ctr" fontAlgn="ctr"/>
                      <a:r>
                        <a:rPr lang="en-US" altLang="zh-CN" sz="1600" b="1" i="0" u="none" strike="noStrike" dirty="0">
                          <a:solidFill>
                            <a:srgbClr val="000000"/>
                          </a:solidFill>
                          <a:effectLst/>
                          <a:latin typeface="华文楷体" panose="02010600040101010101" pitchFamily="2" charset="-122"/>
                          <a:ea typeface="华文楷体" panose="02010600040101010101" pitchFamily="2" charset="-122"/>
                        </a:rPr>
                        <a:t>18.4±6.2</a:t>
                      </a:r>
                      <a:endParaRPr lang="en-US" altLang="zh-CN" sz="1600" b="1" i="0" u="none" strike="noStrike" dirty="0">
                        <a:solidFill>
                          <a:srgbClr val="000000"/>
                        </a:solidFill>
                        <a:effectLst/>
                        <a:latin typeface="华文楷体" panose="02010600040101010101" pitchFamily="2" charset="-122"/>
                        <a:ea typeface="华文楷体" panose="02010600040101010101" pitchFamily="2" charset="-122"/>
                      </a:endParaRPr>
                    </a:p>
                  </a:txBody>
                  <a:tcPr marL="9524" marR="9524" marT="9523" marB="0" anchor="ctr">
                    <a:solidFill>
                      <a:schemeClr val="bg1">
                        <a:lumMod val="95000"/>
                      </a:schemeClr>
                    </a:solidFill>
                  </a:tcPr>
                </a:tc>
                <a:tc>
                  <a:txBody>
                    <a:bodyPr/>
                    <a:lstStyle/>
                    <a:p>
                      <a:pPr algn="ctr" fontAlgn="ctr"/>
                      <a:r>
                        <a:rPr lang="en-US" altLang="zh-CN" sz="1600" b="1" i="0" u="none" strike="noStrike" dirty="0">
                          <a:solidFill>
                            <a:srgbClr val="000000"/>
                          </a:solidFill>
                          <a:effectLst/>
                          <a:latin typeface="华文楷体" panose="02010600040101010101" pitchFamily="2" charset="-122"/>
                          <a:ea typeface="华文楷体" panose="02010600040101010101" pitchFamily="2" charset="-122"/>
                        </a:rPr>
                        <a:t>14.8±5.9</a:t>
                      </a:r>
                      <a:endParaRPr lang="en-US" altLang="zh-CN" sz="1600" b="1" i="0" u="none" strike="noStrike" dirty="0">
                        <a:solidFill>
                          <a:srgbClr val="000000"/>
                        </a:solidFill>
                        <a:effectLst/>
                        <a:latin typeface="华文楷体" panose="02010600040101010101" pitchFamily="2" charset="-122"/>
                        <a:ea typeface="华文楷体" panose="02010600040101010101" pitchFamily="2" charset="-122"/>
                      </a:endParaRPr>
                    </a:p>
                  </a:txBody>
                  <a:tcPr marL="9524" marR="9524" marT="9523" marB="0" anchor="ctr">
                    <a:solidFill>
                      <a:schemeClr val="bg1">
                        <a:lumMod val="95000"/>
                      </a:schemeClr>
                    </a:solidFill>
                  </a:tcPr>
                </a:tc>
                <a:tc>
                  <a:txBody>
                    <a:bodyPr/>
                    <a:lstStyle/>
                    <a:p>
                      <a:pPr algn="ctr" fontAlgn="ctr"/>
                      <a:r>
                        <a:rPr lang="en-US" sz="1600" b="1" i="0" u="sng" strike="noStrike" dirty="0">
                          <a:solidFill>
                            <a:srgbClr val="0563C1"/>
                          </a:solidFill>
                          <a:effectLst/>
                          <a:latin typeface="华文楷体" panose="02010600040101010101" pitchFamily="2" charset="-122"/>
                          <a:ea typeface="华文楷体" panose="02010600040101010101" pitchFamily="2" charset="-122"/>
                          <a:hlinkClick r:id="rId1" tooltip="Link to note"/>
                        </a:rPr>
                        <a:t>0.044a</a:t>
                      </a:r>
                      <a:endParaRPr lang="en-US" sz="1600" b="1" i="0" u="sng" strike="noStrike" dirty="0">
                        <a:solidFill>
                          <a:srgbClr val="0563C1"/>
                        </a:solidFill>
                        <a:effectLst/>
                        <a:latin typeface="华文楷体" panose="02010600040101010101" pitchFamily="2" charset="-122"/>
                        <a:ea typeface="华文楷体" panose="02010600040101010101" pitchFamily="2" charset="-122"/>
                      </a:endParaRPr>
                    </a:p>
                  </a:txBody>
                  <a:tcPr marL="9524" marR="9524" marT="9523" marB="0" anchor="ctr">
                    <a:solidFill>
                      <a:schemeClr val="bg1">
                        <a:lumMod val="95000"/>
                      </a:schemeClr>
                    </a:solidFill>
                  </a:tcPr>
                </a:tc>
                <a:tc>
                  <a:txBody>
                    <a:bodyPr/>
                    <a:lstStyle/>
                    <a:p>
                      <a:pPr algn="ctr" fontAlgn="ctr"/>
                      <a:r>
                        <a:rPr lang="en-US" altLang="zh-CN" sz="1600" b="0" i="0" u="none" strike="noStrike" dirty="0">
                          <a:solidFill>
                            <a:srgbClr val="000000"/>
                          </a:solidFill>
                          <a:effectLst/>
                          <a:latin typeface="华文楷体" panose="02010600040101010101" pitchFamily="2" charset="-122"/>
                          <a:ea typeface="华文楷体" panose="02010600040101010101" pitchFamily="2" charset="-122"/>
                        </a:rPr>
                        <a:t>23.8±12.1</a:t>
                      </a:r>
                      <a:endParaRPr lang="en-US" altLang="zh-CN"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9524" marR="9524" marT="9523" marB="0" anchor="ctr">
                    <a:solidFill>
                      <a:schemeClr val="bg1">
                        <a:lumMod val="95000"/>
                      </a:schemeClr>
                    </a:solidFill>
                  </a:tcPr>
                </a:tc>
                <a:tc>
                  <a:txBody>
                    <a:bodyPr/>
                    <a:lstStyle/>
                    <a:p>
                      <a:pPr algn="ctr" fontAlgn="ctr"/>
                      <a:r>
                        <a:rPr lang="en-US" altLang="zh-CN" sz="1600" b="0" i="0" u="none" strike="noStrike">
                          <a:solidFill>
                            <a:srgbClr val="000000"/>
                          </a:solidFill>
                          <a:effectLst/>
                          <a:latin typeface="华文楷体" panose="02010600040101010101" pitchFamily="2" charset="-122"/>
                          <a:ea typeface="华文楷体" panose="02010600040101010101" pitchFamily="2" charset="-122"/>
                        </a:rPr>
                        <a:t>21.4±6.1</a:t>
                      </a:r>
                      <a:endParaRPr lang="en-US" altLang="zh-CN" sz="1600" b="0" i="0" u="none" strike="noStrike">
                        <a:solidFill>
                          <a:srgbClr val="000000"/>
                        </a:solidFill>
                        <a:effectLst/>
                        <a:latin typeface="华文楷体" panose="02010600040101010101" pitchFamily="2" charset="-122"/>
                        <a:ea typeface="华文楷体" panose="02010600040101010101" pitchFamily="2" charset="-122"/>
                      </a:endParaRPr>
                    </a:p>
                  </a:txBody>
                  <a:tcPr marL="9524" marR="9524" marT="9523" marB="0" anchor="ctr">
                    <a:solidFill>
                      <a:schemeClr val="bg1">
                        <a:lumMod val="95000"/>
                      </a:schemeClr>
                    </a:solidFill>
                  </a:tcPr>
                </a:tc>
                <a:tc>
                  <a:txBody>
                    <a:bodyPr/>
                    <a:lstStyle/>
                    <a:p>
                      <a:pPr algn="ctr" fontAlgn="ctr"/>
                      <a:r>
                        <a:rPr lang="en-US" altLang="zh-CN" sz="1600" b="0" i="0" u="none" strike="noStrike">
                          <a:solidFill>
                            <a:srgbClr val="000000"/>
                          </a:solidFill>
                          <a:effectLst/>
                          <a:latin typeface="华文楷体" panose="02010600040101010101" pitchFamily="2" charset="-122"/>
                          <a:ea typeface="华文楷体" panose="02010600040101010101" pitchFamily="2" charset="-122"/>
                        </a:rPr>
                        <a:t>0.686</a:t>
                      </a:r>
                      <a:endParaRPr lang="en-US" altLang="zh-CN" sz="1600" b="0" i="0" u="none" strike="noStrike">
                        <a:solidFill>
                          <a:srgbClr val="000000"/>
                        </a:solidFill>
                        <a:effectLst/>
                        <a:latin typeface="华文楷体" panose="02010600040101010101" pitchFamily="2" charset="-122"/>
                        <a:ea typeface="华文楷体" panose="02010600040101010101" pitchFamily="2" charset="-122"/>
                      </a:endParaRPr>
                    </a:p>
                  </a:txBody>
                  <a:tcPr marL="9524" marR="9524" marT="9523" marB="0" anchor="ctr">
                    <a:solidFill>
                      <a:schemeClr val="bg1">
                        <a:lumMod val="95000"/>
                      </a:schemeClr>
                    </a:solidFill>
                  </a:tcPr>
                </a:tc>
                <a:tc>
                  <a:txBody>
                    <a:bodyPr/>
                    <a:lstStyle/>
                    <a:p>
                      <a:pPr algn="ctr" fontAlgn="ctr"/>
                      <a:r>
                        <a:rPr lang="en-US" altLang="zh-CN" sz="1600" b="0" i="0" u="none" strike="noStrike">
                          <a:solidFill>
                            <a:srgbClr val="000000"/>
                          </a:solidFill>
                          <a:effectLst/>
                          <a:latin typeface="华文楷体" panose="02010600040101010101" pitchFamily="2" charset="-122"/>
                          <a:ea typeface="华文楷体" panose="02010600040101010101" pitchFamily="2" charset="-122"/>
                        </a:rPr>
                        <a:t>0.128</a:t>
                      </a:r>
                      <a:endParaRPr lang="en-US" altLang="zh-CN" sz="1600" b="0" i="0" u="none" strike="noStrike">
                        <a:solidFill>
                          <a:srgbClr val="000000"/>
                        </a:solidFill>
                        <a:effectLst/>
                        <a:latin typeface="华文楷体" panose="02010600040101010101" pitchFamily="2" charset="-122"/>
                        <a:ea typeface="华文楷体" panose="02010600040101010101" pitchFamily="2" charset="-122"/>
                      </a:endParaRPr>
                    </a:p>
                  </a:txBody>
                  <a:tcPr marL="9524" marR="9524" marT="9523" marB="0" anchor="ctr">
                    <a:solidFill>
                      <a:schemeClr val="bg1">
                        <a:lumMod val="95000"/>
                      </a:schemeClr>
                    </a:solidFill>
                  </a:tcPr>
                </a:tc>
                <a:tc>
                  <a:txBody>
                    <a:bodyPr/>
                    <a:lstStyle/>
                    <a:p>
                      <a:pPr algn="ctr" fontAlgn="ctr"/>
                      <a:r>
                        <a:rPr lang="en-US" altLang="zh-CN" sz="1600" b="0" i="0" u="none" strike="noStrike">
                          <a:solidFill>
                            <a:srgbClr val="000000"/>
                          </a:solidFill>
                          <a:effectLst/>
                          <a:latin typeface="华文楷体" panose="02010600040101010101" pitchFamily="2" charset="-122"/>
                          <a:ea typeface="华文楷体" panose="02010600040101010101" pitchFamily="2" charset="-122"/>
                        </a:rPr>
                        <a:t>0.128</a:t>
                      </a:r>
                      <a:endParaRPr lang="en-US" altLang="zh-CN" sz="1600" b="0" i="0" u="none" strike="noStrike">
                        <a:solidFill>
                          <a:srgbClr val="000000"/>
                        </a:solidFill>
                        <a:effectLst/>
                        <a:latin typeface="华文楷体" panose="02010600040101010101" pitchFamily="2" charset="-122"/>
                        <a:ea typeface="华文楷体" panose="02010600040101010101" pitchFamily="2" charset="-122"/>
                      </a:endParaRPr>
                    </a:p>
                  </a:txBody>
                  <a:tcPr marL="9524" marR="9524" marT="9523" marB="0" anchor="ctr">
                    <a:solidFill>
                      <a:schemeClr val="bg1">
                        <a:lumMod val="95000"/>
                      </a:schemeClr>
                    </a:solidFill>
                  </a:tcPr>
                </a:tc>
              </a:tr>
              <a:tr h="497125">
                <a:tc>
                  <a:txBody>
                    <a:bodyPr/>
                    <a:lstStyle/>
                    <a:p>
                      <a:pPr algn="ctr" fontAlgn="ctr"/>
                      <a:r>
                        <a:rPr lang="en-US" sz="1600" b="0" i="0" u="none" strike="noStrike" dirty="0" smtClean="0">
                          <a:solidFill>
                            <a:srgbClr val="000000"/>
                          </a:solidFill>
                          <a:effectLst/>
                          <a:latin typeface="华文楷体" panose="02010600040101010101" pitchFamily="2" charset="-122"/>
                          <a:ea typeface="华文楷体" panose="02010600040101010101" pitchFamily="2" charset="-122"/>
                        </a:rPr>
                        <a:t>CD56</a:t>
                      </a:r>
                      <a:r>
                        <a:rPr lang="en-US" sz="1600" b="0" i="0" u="none" strike="noStrike" baseline="30000" dirty="0" smtClean="0">
                          <a:solidFill>
                            <a:srgbClr val="000000"/>
                          </a:solidFill>
                          <a:effectLst/>
                          <a:latin typeface="华文楷体" panose="02010600040101010101" pitchFamily="2" charset="-122"/>
                          <a:ea typeface="华文楷体" panose="02010600040101010101" pitchFamily="2" charset="-122"/>
                        </a:rPr>
                        <a:t>dim</a:t>
                      </a:r>
                      <a:r>
                        <a:rPr lang="en-US" sz="1600" b="0" i="0" u="none" strike="noStrike" dirty="0" smtClean="0">
                          <a:solidFill>
                            <a:srgbClr val="000000"/>
                          </a:solidFill>
                          <a:effectLst/>
                          <a:latin typeface="华文楷体" panose="02010600040101010101" pitchFamily="2" charset="-122"/>
                          <a:ea typeface="华文楷体" panose="02010600040101010101" pitchFamily="2" charset="-122"/>
                        </a:rPr>
                        <a:t>CD16+</a:t>
                      </a:r>
                      <a:br>
                        <a:rPr lang="en-US" sz="1600" b="0" i="0" u="none" strike="noStrike" dirty="0" smtClean="0">
                          <a:solidFill>
                            <a:srgbClr val="000000"/>
                          </a:solidFill>
                          <a:effectLst/>
                          <a:latin typeface="华文楷体" panose="02010600040101010101" pitchFamily="2" charset="-122"/>
                          <a:ea typeface="华文楷体" panose="02010600040101010101" pitchFamily="2" charset="-122"/>
                        </a:rPr>
                      </a:br>
                      <a:r>
                        <a:rPr lang="en-US" sz="1600" b="0" i="0" u="none" strike="noStrike" dirty="0" smtClean="0">
                          <a:solidFill>
                            <a:srgbClr val="000000"/>
                          </a:solidFill>
                          <a:effectLst/>
                          <a:latin typeface="华文楷体" panose="02010600040101010101" pitchFamily="2" charset="-122"/>
                          <a:ea typeface="华文楷体" panose="02010600040101010101" pitchFamily="2" charset="-122"/>
                        </a:rPr>
                        <a:t> </a:t>
                      </a:r>
                      <a:r>
                        <a:rPr lang="en-US" sz="1600" b="0" i="0" u="none" strike="noStrike" dirty="0">
                          <a:solidFill>
                            <a:srgbClr val="000000"/>
                          </a:solidFill>
                          <a:effectLst/>
                          <a:latin typeface="华文楷体" panose="02010600040101010101" pitchFamily="2" charset="-122"/>
                          <a:ea typeface="华文楷体" panose="02010600040101010101" pitchFamily="2" charset="-122"/>
                        </a:rPr>
                        <a:t>NK cell</a:t>
                      </a:r>
                      <a:endParaRPr lang="en-US"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9524" marR="9524" marT="9523" marB="0" anchor="ctr"/>
                </a:tc>
                <a:tc>
                  <a:txBody>
                    <a:bodyPr/>
                    <a:lstStyle/>
                    <a:p>
                      <a:pPr algn="ctr" fontAlgn="ctr"/>
                      <a:r>
                        <a:rPr lang="en-US" altLang="zh-CN" sz="1600" b="1" i="0" u="none" strike="noStrike" dirty="0">
                          <a:solidFill>
                            <a:srgbClr val="000000"/>
                          </a:solidFill>
                          <a:effectLst/>
                          <a:latin typeface="华文楷体" panose="02010600040101010101" pitchFamily="2" charset="-122"/>
                          <a:ea typeface="华文楷体" panose="02010600040101010101" pitchFamily="2" charset="-122"/>
                        </a:rPr>
                        <a:t>90.7±4.9</a:t>
                      </a:r>
                      <a:endParaRPr lang="en-US" altLang="zh-CN" sz="1600" b="1" i="0" u="none" strike="noStrike" dirty="0">
                        <a:solidFill>
                          <a:srgbClr val="000000"/>
                        </a:solidFill>
                        <a:effectLst/>
                        <a:latin typeface="华文楷体" panose="02010600040101010101" pitchFamily="2" charset="-122"/>
                        <a:ea typeface="华文楷体" panose="02010600040101010101" pitchFamily="2" charset="-122"/>
                      </a:endParaRPr>
                    </a:p>
                  </a:txBody>
                  <a:tcPr marL="9524" marR="9524" marT="9523" marB="0" anchor="ctr"/>
                </a:tc>
                <a:tc>
                  <a:txBody>
                    <a:bodyPr/>
                    <a:lstStyle/>
                    <a:p>
                      <a:pPr algn="ctr" fontAlgn="ctr"/>
                      <a:r>
                        <a:rPr lang="en-US" altLang="zh-CN" sz="1600" b="1" i="0" u="none" strike="noStrike" dirty="0">
                          <a:solidFill>
                            <a:srgbClr val="000000"/>
                          </a:solidFill>
                          <a:effectLst/>
                          <a:latin typeface="华文楷体" panose="02010600040101010101" pitchFamily="2" charset="-122"/>
                          <a:ea typeface="华文楷体" panose="02010600040101010101" pitchFamily="2" charset="-122"/>
                        </a:rPr>
                        <a:t>88.8±4.2</a:t>
                      </a:r>
                      <a:endParaRPr lang="en-US" altLang="zh-CN" sz="1600" b="1" i="0" u="none" strike="noStrike" dirty="0">
                        <a:solidFill>
                          <a:srgbClr val="000000"/>
                        </a:solidFill>
                        <a:effectLst/>
                        <a:latin typeface="华文楷体" panose="02010600040101010101" pitchFamily="2" charset="-122"/>
                        <a:ea typeface="华文楷体" panose="02010600040101010101" pitchFamily="2" charset="-122"/>
                      </a:endParaRPr>
                    </a:p>
                  </a:txBody>
                  <a:tcPr marL="9524" marR="9524" marT="9523" marB="0" anchor="ctr"/>
                </a:tc>
                <a:tc>
                  <a:txBody>
                    <a:bodyPr/>
                    <a:lstStyle/>
                    <a:p>
                      <a:pPr algn="ctr" fontAlgn="ctr"/>
                      <a:r>
                        <a:rPr lang="en-US" sz="1600" b="1" i="0" u="sng" strike="noStrike" dirty="0">
                          <a:solidFill>
                            <a:srgbClr val="0563C1"/>
                          </a:solidFill>
                          <a:effectLst/>
                          <a:latin typeface="华文楷体" panose="02010600040101010101" pitchFamily="2" charset="-122"/>
                          <a:ea typeface="华文楷体" panose="02010600040101010101" pitchFamily="2" charset="-122"/>
                          <a:hlinkClick r:id="rId1" tooltip="Link to note"/>
                        </a:rPr>
                        <a:t>0.000a</a:t>
                      </a:r>
                      <a:endParaRPr lang="en-US" sz="1600" b="1" i="0" u="sng" strike="noStrike" dirty="0">
                        <a:solidFill>
                          <a:srgbClr val="0563C1"/>
                        </a:solidFill>
                        <a:effectLst/>
                        <a:latin typeface="华文楷体" panose="02010600040101010101" pitchFamily="2" charset="-122"/>
                        <a:ea typeface="华文楷体" panose="02010600040101010101" pitchFamily="2" charset="-122"/>
                      </a:endParaRPr>
                    </a:p>
                  </a:txBody>
                  <a:tcPr marL="9524" marR="9524" marT="9523" marB="0" anchor="ctr"/>
                </a:tc>
                <a:tc>
                  <a:txBody>
                    <a:bodyPr/>
                    <a:lstStyle/>
                    <a:p>
                      <a:pPr algn="ctr" fontAlgn="ctr"/>
                      <a:r>
                        <a:rPr lang="en-US" altLang="zh-CN" sz="1600" b="0" i="0" u="none" strike="noStrike">
                          <a:solidFill>
                            <a:srgbClr val="000000"/>
                          </a:solidFill>
                          <a:effectLst/>
                          <a:latin typeface="华文楷体" panose="02010600040101010101" pitchFamily="2" charset="-122"/>
                          <a:ea typeface="华文楷体" panose="02010600040101010101" pitchFamily="2" charset="-122"/>
                        </a:rPr>
                        <a:t>91.8±3.2</a:t>
                      </a:r>
                      <a:endParaRPr lang="en-US" altLang="zh-CN" sz="1600" b="0" i="0" u="none" strike="noStrike">
                        <a:solidFill>
                          <a:srgbClr val="000000"/>
                        </a:solidFill>
                        <a:effectLst/>
                        <a:latin typeface="华文楷体" panose="02010600040101010101" pitchFamily="2" charset="-122"/>
                        <a:ea typeface="华文楷体" panose="02010600040101010101" pitchFamily="2" charset="-122"/>
                      </a:endParaRPr>
                    </a:p>
                  </a:txBody>
                  <a:tcPr marL="9524" marR="9524" marT="9523" marB="0" anchor="ctr"/>
                </a:tc>
                <a:tc>
                  <a:txBody>
                    <a:bodyPr/>
                    <a:lstStyle/>
                    <a:p>
                      <a:pPr algn="ctr" fontAlgn="ctr"/>
                      <a:r>
                        <a:rPr lang="en-US" altLang="zh-CN" sz="1600" b="0" i="0" u="none" strike="noStrike">
                          <a:solidFill>
                            <a:srgbClr val="000000"/>
                          </a:solidFill>
                          <a:effectLst/>
                          <a:latin typeface="华文楷体" panose="02010600040101010101" pitchFamily="2" charset="-122"/>
                          <a:ea typeface="华文楷体" panose="02010600040101010101" pitchFamily="2" charset="-122"/>
                        </a:rPr>
                        <a:t>90.6±1.8</a:t>
                      </a:r>
                      <a:endParaRPr lang="en-US" altLang="zh-CN" sz="1600" b="0" i="0" u="none" strike="noStrike">
                        <a:solidFill>
                          <a:srgbClr val="000000"/>
                        </a:solidFill>
                        <a:effectLst/>
                        <a:latin typeface="华文楷体" panose="02010600040101010101" pitchFamily="2" charset="-122"/>
                        <a:ea typeface="华文楷体" panose="02010600040101010101" pitchFamily="2" charset="-122"/>
                      </a:endParaRPr>
                    </a:p>
                  </a:txBody>
                  <a:tcPr marL="9524" marR="9524" marT="9523" marB="0" anchor="ctr"/>
                </a:tc>
                <a:tc>
                  <a:txBody>
                    <a:bodyPr/>
                    <a:lstStyle/>
                    <a:p>
                      <a:pPr algn="ctr" fontAlgn="ctr"/>
                      <a:r>
                        <a:rPr lang="en-US" altLang="zh-CN" sz="1600" b="0" i="0" u="none" strike="noStrike">
                          <a:solidFill>
                            <a:srgbClr val="000000"/>
                          </a:solidFill>
                          <a:effectLst/>
                          <a:latin typeface="华文楷体" panose="02010600040101010101" pitchFamily="2" charset="-122"/>
                          <a:ea typeface="华文楷体" panose="02010600040101010101" pitchFamily="2" charset="-122"/>
                        </a:rPr>
                        <a:t>0.225</a:t>
                      </a:r>
                      <a:endParaRPr lang="en-US" altLang="zh-CN" sz="1600" b="0" i="0" u="none" strike="noStrike">
                        <a:solidFill>
                          <a:srgbClr val="000000"/>
                        </a:solidFill>
                        <a:effectLst/>
                        <a:latin typeface="华文楷体" panose="02010600040101010101" pitchFamily="2" charset="-122"/>
                        <a:ea typeface="华文楷体" panose="02010600040101010101" pitchFamily="2" charset="-122"/>
                      </a:endParaRPr>
                    </a:p>
                  </a:txBody>
                  <a:tcPr marL="9524" marR="9524" marT="9523" marB="0" anchor="ctr"/>
                </a:tc>
                <a:tc>
                  <a:txBody>
                    <a:bodyPr/>
                    <a:lstStyle/>
                    <a:p>
                      <a:pPr algn="ctr" fontAlgn="ctr"/>
                      <a:r>
                        <a:rPr lang="en-US" altLang="zh-CN" sz="1600" b="0" i="0" u="none" strike="noStrike">
                          <a:solidFill>
                            <a:srgbClr val="000000"/>
                          </a:solidFill>
                          <a:effectLst/>
                          <a:latin typeface="华文楷体" panose="02010600040101010101" pitchFamily="2" charset="-122"/>
                          <a:ea typeface="华文楷体" panose="02010600040101010101" pitchFamily="2" charset="-122"/>
                        </a:rPr>
                        <a:t>0.637</a:t>
                      </a:r>
                      <a:endParaRPr lang="en-US" altLang="zh-CN" sz="1600" b="0" i="0" u="none" strike="noStrike">
                        <a:solidFill>
                          <a:srgbClr val="000000"/>
                        </a:solidFill>
                        <a:effectLst/>
                        <a:latin typeface="华文楷体" panose="02010600040101010101" pitchFamily="2" charset="-122"/>
                        <a:ea typeface="华文楷体" panose="02010600040101010101" pitchFamily="2" charset="-122"/>
                      </a:endParaRPr>
                    </a:p>
                  </a:txBody>
                  <a:tcPr marL="9524" marR="9524" marT="9523" marB="0" anchor="ctr"/>
                </a:tc>
                <a:tc>
                  <a:txBody>
                    <a:bodyPr/>
                    <a:lstStyle/>
                    <a:p>
                      <a:pPr algn="ctr" fontAlgn="ctr"/>
                      <a:r>
                        <a:rPr lang="en-US" altLang="zh-CN" sz="1600" b="0" i="0" u="none" strike="noStrike">
                          <a:solidFill>
                            <a:srgbClr val="000000"/>
                          </a:solidFill>
                          <a:effectLst/>
                          <a:latin typeface="华文楷体" panose="02010600040101010101" pitchFamily="2" charset="-122"/>
                          <a:ea typeface="华文楷体" panose="02010600040101010101" pitchFamily="2" charset="-122"/>
                        </a:rPr>
                        <a:t>0.637</a:t>
                      </a:r>
                      <a:endParaRPr lang="en-US" altLang="zh-CN" sz="1600" b="0" i="0" u="none" strike="noStrike">
                        <a:solidFill>
                          <a:srgbClr val="000000"/>
                        </a:solidFill>
                        <a:effectLst/>
                        <a:latin typeface="华文楷体" panose="02010600040101010101" pitchFamily="2" charset="-122"/>
                        <a:ea typeface="华文楷体" panose="02010600040101010101" pitchFamily="2" charset="-122"/>
                      </a:endParaRPr>
                    </a:p>
                  </a:txBody>
                  <a:tcPr marL="9524" marR="9524" marT="9523" marB="0" anchor="ctr"/>
                </a:tc>
              </a:tr>
              <a:tr h="497125">
                <a:tc>
                  <a:txBody>
                    <a:bodyPr/>
                    <a:lstStyle/>
                    <a:p>
                      <a:pPr algn="ctr" fontAlgn="ctr"/>
                      <a:r>
                        <a:rPr lang="en-US" sz="1600" b="0" i="0" u="none" strike="noStrike" dirty="0" smtClean="0">
                          <a:solidFill>
                            <a:srgbClr val="000000"/>
                          </a:solidFill>
                          <a:effectLst/>
                          <a:latin typeface="华文楷体" panose="02010600040101010101" pitchFamily="2" charset="-122"/>
                          <a:ea typeface="华文楷体" panose="02010600040101010101" pitchFamily="2" charset="-122"/>
                        </a:rPr>
                        <a:t>CD56</a:t>
                      </a:r>
                      <a:r>
                        <a:rPr lang="en-US" sz="1600" b="0" i="0" u="none" strike="noStrike" baseline="30000" dirty="0" smtClean="0">
                          <a:solidFill>
                            <a:srgbClr val="000000"/>
                          </a:solidFill>
                          <a:effectLst/>
                          <a:latin typeface="华文楷体" panose="02010600040101010101" pitchFamily="2" charset="-122"/>
                          <a:ea typeface="华文楷体" panose="02010600040101010101" pitchFamily="2" charset="-122"/>
                        </a:rPr>
                        <a:t>bright</a:t>
                      </a:r>
                      <a:r>
                        <a:rPr lang="en-US" sz="1600" b="0" i="0" u="none" strike="noStrike" dirty="0" smtClean="0">
                          <a:solidFill>
                            <a:srgbClr val="000000"/>
                          </a:solidFill>
                          <a:effectLst/>
                          <a:latin typeface="华文楷体" panose="02010600040101010101" pitchFamily="2" charset="-122"/>
                          <a:ea typeface="华文楷体" panose="02010600040101010101" pitchFamily="2" charset="-122"/>
                        </a:rPr>
                        <a:t>CD16−</a:t>
                      </a:r>
                      <a:br>
                        <a:rPr lang="en-US" sz="1600" b="0" i="0" u="none" strike="noStrike" dirty="0" smtClean="0">
                          <a:solidFill>
                            <a:srgbClr val="000000"/>
                          </a:solidFill>
                          <a:effectLst/>
                          <a:latin typeface="华文楷体" panose="02010600040101010101" pitchFamily="2" charset="-122"/>
                          <a:ea typeface="华文楷体" panose="02010600040101010101" pitchFamily="2" charset="-122"/>
                        </a:rPr>
                      </a:br>
                      <a:r>
                        <a:rPr lang="en-US" sz="1600" b="0" i="0" u="none" strike="noStrike" dirty="0" smtClean="0">
                          <a:solidFill>
                            <a:srgbClr val="000000"/>
                          </a:solidFill>
                          <a:effectLst/>
                          <a:latin typeface="华文楷体" panose="02010600040101010101" pitchFamily="2" charset="-122"/>
                          <a:ea typeface="华文楷体" panose="02010600040101010101" pitchFamily="2" charset="-122"/>
                        </a:rPr>
                        <a:t> </a:t>
                      </a:r>
                      <a:r>
                        <a:rPr lang="en-US" sz="1600" b="0" i="0" u="none" strike="noStrike" dirty="0">
                          <a:solidFill>
                            <a:srgbClr val="000000"/>
                          </a:solidFill>
                          <a:effectLst/>
                          <a:latin typeface="华文楷体" panose="02010600040101010101" pitchFamily="2" charset="-122"/>
                          <a:ea typeface="华文楷体" panose="02010600040101010101" pitchFamily="2" charset="-122"/>
                        </a:rPr>
                        <a:t>NK cell</a:t>
                      </a:r>
                      <a:endParaRPr lang="en-US"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9524" marR="9524" marT="9523" marB="0" anchor="ctr">
                    <a:solidFill>
                      <a:schemeClr val="bg1">
                        <a:lumMod val="95000"/>
                      </a:schemeClr>
                    </a:solidFill>
                  </a:tcPr>
                </a:tc>
                <a:tc>
                  <a:txBody>
                    <a:bodyPr/>
                    <a:lstStyle/>
                    <a:p>
                      <a:pPr algn="ctr" fontAlgn="ctr"/>
                      <a:r>
                        <a:rPr lang="en-US" altLang="zh-CN" sz="1600" b="0" i="0" u="none" strike="noStrike" dirty="0">
                          <a:solidFill>
                            <a:srgbClr val="000000"/>
                          </a:solidFill>
                          <a:effectLst/>
                          <a:latin typeface="华文楷体" panose="02010600040101010101" pitchFamily="2" charset="-122"/>
                          <a:ea typeface="华文楷体" panose="02010600040101010101" pitchFamily="2" charset="-122"/>
                        </a:rPr>
                        <a:t>3.7±2.4</a:t>
                      </a:r>
                      <a:endParaRPr lang="en-US" altLang="zh-CN"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9524" marR="9524" marT="9523" marB="0" anchor="ctr">
                    <a:solidFill>
                      <a:schemeClr val="bg1">
                        <a:lumMod val="95000"/>
                      </a:schemeClr>
                    </a:solidFill>
                  </a:tcPr>
                </a:tc>
                <a:tc>
                  <a:txBody>
                    <a:bodyPr/>
                    <a:lstStyle/>
                    <a:p>
                      <a:pPr algn="ctr" fontAlgn="ctr"/>
                      <a:r>
                        <a:rPr lang="en-US" altLang="zh-CN" sz="1600" b="0" i="0" u="none" strike="noStrike" dirty="0">
                          <a:solidFill>
                            <a:srgbClr val="000000"/>
                          </a:solidFill>
                          <a:effectLst/>
                          <a:latin typeface="华文楷体" panose="02010600040101010101" pitchFamily="2" charset="-122"/>
                          <a:ea typeface="华文楷体" panose="02010600040101010101" pitchFamily="2" charset="-122"/>
                        </a:rPr>
                        <a:t>4.0±2.5</a:t>
                      </a:r>
                      <a:endParaRPr lang="en-US" altLang="zh-CN"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9524" marR="9524" marT="9523" marB="0" anchor="ctr">
                    <a:solidFill>
                      <a:schemeClr val="bg1">
                        <a:lumMod val="95000"/>
                      </a:schemeClr>
                    </a:solidFill>
                  </a:tcPr>
                </a:tc>
                <a:tc>
                  <a:txBody>
                    <a:bodyPr/>
                    <a:lstStyle/>
                    <a:p>
                      <a:pPr algn="ctr" fontAlgn="ctr"/>
                      <a:r>
                        <a:rPr lang="en-US" altLang="zh-CN" sz="1600" b="0" i="0" u="none" strike="noStrike" dirty="0">
                          <a:solidFill>
                            <a:srgbClr val="000000"/>
                          </a:solidFill>
                          <a:effectLst/>
                          <a:latin typeface="华文楷体" panose="02010600040101010101" pitchFamily="2" charset="-122"/>
                          <a:ea typeface="华文楷体" panose="02010600040101010101" pitchFamily="2" charset="-122"/>
                        </a:rPr>
                        <a:t>0.155</a:t>
                      </a:r>
                      <a:endParaRPr lang="en-US" altLang="zh-CN"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9524" marR="9524" marT="9523" marB="0" anchor="ctr">
                    <a:solidFill>
                      <a:schemeClr val="bg1">
                        <a:lumMod val="95000"/>
                      </a:schemeClr>
                    </a:solidFill>
                  </a:tcPr>
                </a:tc>
                <a:tc>
                  <a:txBody>
                    <a:bodyPr/>
                    <a:lstStyle/>
                    <a:p>
                      <a:pPr algn="ctr" fontAlgn="ctr"/>
                      <a:r>
                        <a:rPr lang="en-US" altLang="zh-CN" sz="1600" b="0" i="0" u="none" strike="noStrike" dirty="0">
                          <a:solidFill>
                            <a:srgbClr val="000000"/>
                          </a:solidFill>
                          <a:effectLst/>
                          <a:latin typeface="华文楷体" panose="02010600040101010101" pitchFamily="2" charset="-122"/>
                          <a:ea typeface="华文楷体" panose="02010600040101010101" pitchFamily="2" charset="-122"/>
                        </a:rPr>
                        <a:t>2.7±1.3</a:t>
                      </a:r>
                      <a:endParaRPr lang="en-US" altLang="zh-CN"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9524" marR="9524" marT="9523" marB="0" anchor="ctr">
                    <a:solidFill>
                      <a:schemeClr val="bg1">
                        <a:lumMod val="95000"/>
                      </a:schemeClr>
                    </a:solidFill>
                  </a:tcPr>
                </a:tc>
                <a:tc>
                  <a:txBody>
                    <a:bodyPr/>
                    <a:lstStyle/>
                    <a:p>
                      <a:pPr algn="ctr" fontAlgn="ctr"/>
                      <a:r>
                        <a:rPr lang="en-US" altLang="zh-CN" sz="1600" b="0" i="0" u="none" strike="noStrike">
                          <a:solidFill>
                            <a:srgbClr val="000000"/>
                          </a:solidFill>
                          <a:effectLst/>
                          <a:latin typeface="华文楷体" panose="02010600040101010101" pitchFamily="2" charset="-122"/>
                          <a:ea typeface="华文楷体" panose="02010600040101010101" pitchFamily="2" charset="-122"/>
                        </a:rPr>
                        <a:t>2.0±0.7</a:t>
                      </a:r>
                      <a:endParaRPr lang="en-US" altLang="zh-CN" sz="1600" b="0" i="0" u="none" strike="noStrike">
                        <a:solidFill>
                          <a:srgbClr val="000000"/>
                        </a:solidFill>
                        <a:effectLst/>
                        <a:latin typeface="华文楷体" panose="02010600040101010101" pitchFamily="2" charset="-122"/>
                        <a:ea typeface="华文楷体" panose="02010600040101010101" pitchFamily="2" charset="-122"/>
                      </a:endParaRPr>
                    </a:p>
                  </a:txBody>
                  <a:tcPr marL="9524" marR="9524" marT="9523" marB="0" anchor="ctr">
                    <a:solidFill>
                      <a:schemeClr val="bg1">
                        <a:lumMod val="95000"/>
                      </a:schemeClr>
                    </a:solidFill>
                  </a:tcPr>
                </a:tc>
                <a:tc>
                  <a:txBody>
                    <a:bodyPr/>
                    <a:lstStyle/>
                    <a:p>
                      <a:pPr algn="ctr" fontAlgn="ctr"/>
                      <a:r>
                        <a:rPr lang="en-US" altLang="zh-CN" sz="1600" b="0" i="0" u="none" strike="noStrike">
                          <a:solidFill>
                            <a:srgbClr val="000000"/>
                          </a:solidFill>
                          <a:effectLst/>
                          <a:latin typeface="华文楷体" panose="02010600040101010101" pitchFamily="2" charset="-122"/>
                          <a:ea typeface="华文楷体" panose="02010600040101010101" pitchFamily="2" charset="-122"/>
                        </a:rPr>
                        <a:t>0.138</a:t>
                      </a:r>
                      <a:endParaRPr lang="en-US" altLang="zh-CN" sz="1600" b="0" i="0" u="none" strike="noStrike">
                        <a:solidFill>
                          <a:srgbClr val="000000"/>
                        </a:solidFill>
                        <a:effectLst/>
                        <a:latin typeface="华文楷体" panose="02010600040101010101" pitchFamily="2" charset="-122"/>
                        <a:ea typeface="华文楷体" panose="02010600040101010101" pitchFamily="2" charset="-122"/>
                      </a:endParaRPr>
                    </a:p>
                  </a:txBody>
                  <a:tcPr marL="9524" marR="9524" marT="9523" marB="0" anchor="ctr">
                    <a:solidFill>
                      <a:schemeClr val="bg1">
                        <a:lumMod val="95000"/>
                      </a:schemeClr>
                    </a:solidFill>
                  </a:tcPr>
                </a:tc>
                <a:tc>
                  <a:txBody>
                    <a:bodyPr/>
                    <a:lstStyle/>
                    <a:p>
                      <a:pPr algn="ctr" fontAlgn="ctr"/>
                      <a:r>
                        <a:rPr lang="en-US" altLang="zh-CN" sz="1600" b="0" i="0" u="none" strike="noStrike">
                          <a:solidFill>
                            <a:srgbClr val="000000"/>
                          </a:solidFill>
                          <a:effectLst/>
                          <a:latin typeface="华文楷体" panose="02010600040101010101" pitchFamily="2" charset="-122"/>
                          <a:ea typeface="华文楷体" panose="02010600040101010101" pitchFamily="2" charset="-122"/>
                        </a:rPr>
                        <a:t>0.332</a:t>
                      </a:r>
                      <a:endParaRPr lang="en-US" altLang="zh-CN" sz="1600" b="0" i="0" u="none" strike="noStrike">
                        <a:solidFill>
                          <a:srgbClr val="000000"/>
                        </a:solidFill>
                        <a:effectLst/>
                        <a:latin typeface="华文楷体" panose="02010600040101010101" pitchFamily="2" charset="-122"/>
                        <a:ea typeface="华文楷体" panose="02010600040101010101" pitchFamily="2" charset="-122"/>
                      </a:endParaRPr>
                    </a:p>
                  </a:txBody>
                  <a:tcPr marL="9524" marR="9524" marT="9523" marB="0" anchor="ctr">
                    <a:solidFill>
                      <a:schemeClr val="bg1">
                        <a:lumMod val="95000"/>
                      </a:schemeClr>
                    </a:solidFill>
                  </a:tcPr>
                </a:tc>
                <a:tc>
                  <a:txBody>
                    <a:bodyPr/>
                    <a:lstStyle/>
                    <a:p>
                      <a:pPr algn="ctr" fontAlgn="ctr"/>
                      <a:r>
                        <a:rPr lang="en-US" altLang="zh-CN" sz="1600" b="0" i="0" u="none" strike="noStrike">
                          <a:solidFill>
                            <a:srgbClr val="000000"/>
                          </a:solidFill>
                          <a:effectLst/>
                          <a:latin typeface="华文楷体" panose="02010600040101010101" pitchFamily="2" charset="-122"/>
                          <a:ea typeface="华文楷体" panose="02010600040101010101" pitchFamily="2" charset="-122"/>
                        </a:rPr>
                        <a:t>0.332</a:t>
                      </a:r>
                      <a:endParaRPr lang="en-US" altLang="zh-CN" sz="1600" b="0" i="0" u="none" strike="noStrike">
                        <a:solidFill>
                          <a:srgbClr val="000000"/>
                        </a:solidFill>
                        <a:effectLst/>
                        <a:latin typeface="华文楷体" panose="02010600040101010101" pitchFamily="2" charset="-122"/>
                        <a:ea typeface="华文楷体" panose="02010600040101010101" pitchFamily="2" charset="-122"/>
                      </a:endParaRPr>
                    </a:p>
                  </a:txBody>
                  <a:tcPr marL="9524" marR="9524" marT="9523" marB="0" anchor="ctr">
                    <a:solidFill>
                      <a:schemeClr val="bg1">
                        <a:lumMod val="95000"/>
                      </a:schemeClr>
                    </a:solidFill>
                  </a:tcPr>
                </a:tc>
              </a:tr>
              <a:tr h="409613">
                <a:tc>
                  <a:txBody>
                    <a:bodyPr/>
                    <a:lstStyle/>
                    <a:p>
                      <a:pPr algn="ctr" fontAlgn="ctr"/>
                      <a:r>
                        <a:rPr lang="en-US" sz="1600" b="0" i="0" u="none" strike="noStrike" dirty="0" smtClean="0">
                          <a:solidFill>
                            <a:srgbClr val="000000"/>
                          </a:solidFill>
                          <a:effectLst/>
                          <a:latin typeface="华文楷体" panose="02010600040101010101" pitchFamily="2" charset="-122"/>
                          <a:ea typeface="华文楷体" panose="02010600040101010101" pitchFamily="2" charset="-122"/>
                        </a:rPr>
                        <a:t>CD69</a:t>
                      </a:r>
                      <a:r>
                        <a:rPr lang="en-US" sz="1600" b="0" i="0" u="none" strike="noStrike" baseline="30000" dirty="0" smtClean="0">
                          <a:solidFill>
                            <a:srgbClr val="000000"/>
                          </a:solidFill>
                          <a:effectLst/>
                          <a:latin typeface="华文楷体" panose="02010600040101010101" pitchFamily="2" charset="-122"/>
                          <a:ea typeface="华文楷体" panose="02010600040101010101" pitchFamily="2" charset="-122"/>
                        </a:rPr>
                        <a:t>+</a:t>
                      </a:r>
                      <a:r>
                        <a:rPr lang="en-US" sz="1600" b="0" i="0" u="none" strike="noStrike" dirty="0" smtClean="0">
                          <a:solidFill>
                            <a:srgbClr val="000000"/>
                          </a:solidFill>
                          <a:effectLst/>
                          <a:latin typeface="华文楷体" panose="02010600040101010101" pitchFamily="2" charset="-122"/>
                          <a:ea typeface="华文楷体" panose="02010600040101010101" pitchFamily="2" charset="-122"/>
                        </a:rPr>
                        <a:t>NK </a:t>
                      </a:r>
                      <a:r>
                        <a:rPr lang="en-US" sz="1600" b="0" i="0" u="none" strike="noStrike" dirty="0">
                          <a:solidFill>
                            <a:srgbClr val="000000"/>
                          </a:solidFill>
                          <a:effectLst/>
                          <a:latin typeface="华文楷体" panose="02010600040101010101" pitchFamily="2" charset="-122"/>
                          <a:ea typeface="华文楷体" panose="02010600040101010101" pitchFamily="2" charset="-122"/>
                        </a:rPr>
                        <a:t>cell</a:t>
                      </a:r>
                      <a:endParaRPr lang="en-US"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9524" marR="9524" marT="9523" marB="0" anchor="ctr"/>
                </a:tc>
                <a:tc>
                  <a:txBody>
                    <a:bodyPr/>
                    <a:lstStyle/>
                    <a:p>
                      <a:pPr algn="ctr" fontAlgn="ctr"/>
                      <a:r>
                        <a:rPr lang="en-US" altLang="zh-CN" sz="1600" b="0" i="0" u="none" strike="noStrike" dirty="0">
                          <a:solidFill>
                            <a:srgbClr val="000000"/>
                          </a:solidFill>
                          <a:effectLst/>
                          <a:latin typeface="华文楷体" panose="02010600040101010101" pitchFamily="2" charset="-122"/>
                          <a:ea typeface="华文楷体" panose="02010600040101010101" pitchFamily="2" charset="-122"/>
                        </a:rPr>
                        <a:t>2.4±1.1</a:t>
                      </a:r>
                      <a:endParaRPr lang="en-US" altLang="zh-CN"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9524" marR="9524" marT="9523" marB="0" anchor="ctr"/>
                </a:tc>
                <a:tc>
                  <a:txBody>
                    <a:bodyPr/>
                    <a:lstStyle/>
                    <a:p>
                      <a:pPr algn="ctr" fontAlgn="ctr"/>
                      <a:r>
                        <a:rPr lang="en-US" altLang="zh-CN" sz="1600" b="0" i="0" u="none" strike="noStrike" dirty="0">
                          <a:solidFill>
                            <a:srgbClr val="000000"/>
                          </a:solidFill>
                          <a:effectLst/>
                          <a:latin typeface="华文楷体" panose="02010600040101010101" pitchFamily="2" charset="-122"/>
                          <a:ea typeface="华文楷体" panose="02010600040101010101" pitchFamily="2" charset="-122"/>
                        </a:rPr>
                        <a:t>3.1±2.0</a:t>
                      </a:r>
                      <a:endParaRPr lang="en-US" altLang="zh-CN"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9524" marR="9524" marT="9523" marB="0" anchor="ctr"/>
                </a:tc>
                <a:tc>
                  <a:txBody>
                    <a:bodyPr/>
                    <a:lstStyle/>
                    <a:p>
                      <a:pPr algn="ctr" fontAlgn="ctr"/>
                      <a:r>
                        <a:rPr lang="en-US" altLang="zh-CN" sz="1600" b="0" i="0" u="none" strike="noStrike">
                          <a:solidFill>
                            <a:srgbClr val="000000"/>
                          </a:solidFill>
                          <a:effectLst/>
                          <a:latin typeface="华文楷体" panose="02010600040101010101" pitchFamily="2" charset="-122"/>
                          <a:ea typeface="华文楷体" panose="02010600040101010101" pitchFamily="2" charset="-122"/>
                        </a:rPr>
                        <a:t>0.171</a:t>
                      </a:r>
                      <a:endParaRPr lang="en-US" altLang="zh-CN" sz="1600" b="0" i="0" u="none" strike="noStrike">
                        <a:solidFill>
                          <a:srgbClr val="000000"/>
                        </a:solidFill>
                        <a:effectLst/>
                        <a:latin typeface="华文楷体" panose="02010600040101010101" pitchFamily="2" charset="-122"/>
                        <a:ea typeface="华文楷体" panose="02010600040101010101" pitchFamily="2" charset="-122"/>
                      </a:endParaRPr>
                    </a:p>
                  </a:txBody>
                  <a:tcPr marL="9524" marR="9524" marT="9523" marB="0" anchor="ctr"/>
                </a:tc>
                <a:tc>
                  <a:txBody>
                    <a:bodyPr/>
                    <a:lstStyle/>
                    <a:p>
                      <a:pPr algn="ctr" fontAlgn="ctr"/>
                      <a:r>
                        <a:rPr lang="en-US" altLang="zh-CN" sz="1600" b="0" i="0" u="none" strike="noStrike" dirty="0">
                          <a:solidFill>
                            <a:srgbClr val="000000"/>
                          </a:solidFill>
                          <a:effectLst/>
                          <a:latin typeface="华文楷体" panose="02010600040101010101" pitchFamily="2" charset="-122"/>
                          <a:ea typeface="华文楷体" panose="02010600040101010101" pitchFamily="2" charset="-122"/>
                        </a:rPr>
                        <a:t>2.1±0.9</a:t>
                      </a:r>
                      <a:endParaRPr lang="en-US" altLang="zh-CN"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9524" marR="9524" marT="9523" marB="0" anchor="ctr"/>
                </a:tc>
                <a:tc>
                  <a:txBody>
                    <a:bodyPr/>
                    <a:lstStyle/>
                    <a:p>
                      <a:pPr algn="ctr" fontAlgn="ctr"/>
                      <a:r>
                        <a:rPr lang="en-US" altLang="zh-CN" sz="1600" b="0" i="0" u="none" strike="noStrike">
                          <a:solidFill>
                            <a:srgbClr val="000000"/>
                          </a:solidFill>
                          <a:effectLst/>
                          <a:latin typeface="华文楷体" panose="02010600040101010101" pitchFamily="2" charset="-122"/>
                          <a:ea typeface="华文楷体" panose="02010600040101010101" pitchFamily="2" charset="-122"/>
                        </a:rPr>
                        <a:t>2.3±1.1</a:t>
                      </a:r>
                      <a:endParaRPr lang="en-US" altLang="zh-CN" sz="1600" b="0" i="0" u="none" strike="noStrike">
                        <a:solidFill>
                          <a:srgbClr val="000000"/>
                        </a:solidFill>
                        <a:effectLst/>
                        <a:latin typeface="华文楷体" panose="02010600040101010101" pitchFamily="2" charset="-122"/>
                        <a:ea typeface="华文楷体" panose="02010600040101010101" pitchFamily="2" charset="-122"/>
                      </a:endParaRPr>
                    </a:p>
                  </a:txBody>
                  <a:tcPr marL="9524" marR="9524" marT="9523" marB="0" anchor="ctr"/>
                </a:tc>
                <a:tc>
                  <a:txBody>
                    <a:bodyPr/>
                    <a:lstStyle/>
                    <a:p>
                      <a:pPr algn="ctr" fontAlgn="ctr"/>
                      <a:r>
                        <a:rPr lang="en-US" altLang="zh-CN" sz="1600" b="0" i="0" u="none" strike="noStrike">
                          <a:solidFill>
                            <a:srgbClr val="000000"/>
                          </a:solidFill>
                          <a:effectLst/>
                          <a:latin typeface="华文楷体" panose="02010600040101010101" pitchFamily="2" charset="-122"/>
                          <a:ea typeface="华文楷体" panose="02010600040101010101" pitchFamily="2" charset="-122"/>
                        </a:rPr>
                        <a:t>0.581</a:t>
                      </a:r>
                      <a:endParaRPr lang="en-US" altLang="zh-CN" sz="1600" b="0" i="0" u="none" strike="noStrike">
                        <a:solidFill>
                          <a:srgbClr val="000000"/>
                        </a:solidFill>
                        <a:effectLst/>
                        <a:latin typeface="华文楷体" panose="02010600040101010101" pitchFamily="2" charset="-122"/>
                        <a:ea typeface="华文楷体" panose="02010600040101010101" pitchFamily="2" charset="-122"/>
                      </a:endParaRPr>
                    </a:p>
                  </a:txBody>
                  <a:tcPr marL="9524" marR="9524" marT="9523" marB="0" anchor="ctr"/>
                </a:tc>
                <a:tc>
                  <a:txBody>
                    <a:bodyPr/>
                    <a:lstStyle/>
                    <a:p>
                      <a:pPr algn="ctr" fontAlgn="ctr"/>
                      <a:r>
                        <a:rPr lang="en-US" altLang="zh-CN" sz="1600" b="0" i="0" u="none" strike="noStrike">
                          <a:solidFill>
                            <a:srgbClr val="000000"/>
                          </a:solidFill>
                          <a:effectLst/>
                          <a:latin typeface="华文楷体" panose="02010600040101010101" pitchFamily="2" charset="-122"/>
                          <a:ea typeface="华文楷体" panose="02010600040101010101" pitchFamily="2" charset="-122"/>
                        </a:rPr>
                        <a:t>0.79</a:t>
                      </a:r>
                      <a:endParaRPr lang="en-US" altLang="zh-CN" sz="1600" b="0" i="0" u="none" strike="noStrike">
                        <a:solidFill>
                          <a:srgbClr val="000000"/>
                        </a:solidFill>
                        <a:effectLst/>
                        <a:latin typeface="华文楷体" panose="02010600040101010101" pitchFamily="2" charset="-122"/>
                        <a:ea typeface="华文楷体" panose="02010600040101010101" pitchFamily="2" charset="-122"/>
                      </a:endParaRPr>
                    </a:p>
                  </a:txBody>
                  <a:tcPr marL="9524" marR="9524" marT="9523" marB="0" anchor="ctr"/>
                </a:tc>
                <a:tc>
                  <a:txBody>
                    <a:bodyPr/>
                    <a:lstStyle/>
                    <a:p>
                      <a:pPr algn="ctr" fontAlgn="ctr"/>
                      <a:r>
                        <a:rPr lang="en-US" altLang="zh-CN" sz="1600" b="0" i="0" u="none" strike="noStrike" dirty="0">
                          <a:solidFill>
                            <a:srgbClr val="000000"/>
                          </a:solidFill>
                          <a:effectLst/>
                          <a:latin typeface="华文楷体" panose="02010600040101010101" pitchFamily="2" charset="-122"/>
                          <a:ea typeface="华文楷体" panose="02010600040101010101" pitchFamily="2" charset="-122"/>
                        </a:rPr>
                        <a:t>0.79</a:t>
                      </a:r>
                      <a:endParaRPr lang="en-US" altLang="zh-CN"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9524" marR="9524" marT="9523" marB="0" anchor="ctr"/>
                </a:tc>
              </a:tr>
              <a:tr h="575971">
                <a:tc>
                  <a:txBody>
                    <a:bodyPr/>
                    <a:lstStyle/>
                    <a:p>
                      <a:pPr algn="ctr" fontAlgn="ctr"/>
                      <a:r>
                        <a:rPr lang="en-US" sz="1600" u="none" strike="noStrike" dirty="0" smtClean="0">
                          <a:effectLst/>
                          <a:latin typeface="华文楷体" panose="02010600040101010101" pitchFamily="2" charset="-122"/>
                          <a:ea typeface="华文楷体" panose="02010600040101010101" pitchFamily="2" charset="-122"/>
                        </a:rPr>
                        <a:t>E:T=50:1</a:t>
                      </a:r>
                      <a:endParaRPr lang="en-US"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0" marR="8120" marT="8120" marB="0" anchor="ctr">
                    <a:solidFill>
                      <a:schemeClr val="bg1">
                        <a:lumMod val="95000"/>
                      </a:schemeClr>
                    </a:solidFill>
                  </a:tcPr>
                </a:tc>
                <a:tc>
                  <a:txBody>
                    <a:bodyPr/>
                    <a:lstStyle/>
                    <a:p>
                      <a:pPr algn="ctr" fontAlgn="ctr"/>
                      <a:r>
                        <a:rPr lang="en-US" altLang="zh-CN" sz="1600" b="1" u="none" strike="noStrike" dirty="0">
                          <a:effectLst/>
                          <a:latin typeface="华文楷体" panose="02010600040101010101" pitchFamily="2" charset="-122"/>
                          <a:ea typeface="华文楷体" panose="02010600040101010101" pitchFamily="2" charset="-122"/>
                        </a:rPr>
                        <a:t>53.2±13.9</a:t>
                      </a:r>
                      <a:endParaRPr lang="en-US" altLang="zh-CN" sz="1600" b="1" i="0" u="none" strike="noStrike" dirty="0">
                        <a:solidFill>
                          <a:srgbClr val="000000"/>
                        </a:solidFill>
                        <a:effectLst/>
                        <a:latin typeface="华文楷体" panose="02010600040101010101" pitchFamily="2" charset="-122"/>
                        <a:ea typeface="华文楷体" panose="02010600040101010101" pitchFamily="2" charset="-122"/>
                      </a:endParaRPr>
                    </a:p>
                  </a:txBody>
                  <a:tcPr marL="8120" marR="8120" marT="8120" marB="0" anchor="ctr">
                    <a:solidFill>
                      <a:schemeClr val="bg1">
                        <a:lumMod val="95000"/>
                      </a:schemeClr>
                    </a:solidFill>
                  </a:tcPr>
                </a:tc>
                <a:tc>
                  <a:txBody>
                    <a:bodyPr/>
                    <a:lstStyle/>
                    <a:p>
                      <a:pPr algn="ctr" fontAlgn="ctr"/>
                      <a:r>
                        <a:rPr lang="en-US" altLang="zh-CN" sz="1600" b="1" u="none" strike="noStrike" dirty="0">
                          <a:effectLst/>
                          <a:latin typeface="华文楷体" panose="02010600040101010101" pitchFamily="2" charset="-122"/>
                          <a:ea typeface="华文楷体" panose="02010600040101010101" pitchFamily="2" charset="-122"/>
                        </a:rPr>
                        <a:t>39.4±12.1</a:t>
                      </a:r>
                      <a:endParaRPr lang="en-US" altLang="zh-CN" sz="1600" b="1" i="0" u="none" strike="noStrike" dirty="0">
                        <a:solidFill>
                          <a:srgbClr val="000000"/>
                        </a:solidFill>
                        <a:effectLst/>
                        <a:latin typeface="华文楷体" panose="02010600040101010101" pitchFamily="2" charset="-122"/>
                        <a:ea typeface="华文楷体" panose="02010600040101010101" pitchFamily="2" charset="-122"/>
                      </a:endParaRPr>
                    </a:p>
                  </a:txBody>
                  <a:tcPr marL="8120" marR="8120" marT="8120" marB="0" anchor="ctr">
                    <a:solidFill>
                      <a:schemeClr val="bg1">
                        <a:lumMod val="95000"/>
                      </a:schemeClr>
                    </a:solidFill>
                  </a:tcPr>
                </a:tc>
                <a:tc>
                  <a:txBody>
                    <a:bodyPr/>
                    <a:lstStyle/>
                    <a:p>
                      <a:pPr algn="ctr" fontAlgn="ctr"/>
                      <a:r>
                        <a:rPr lang="en-US" sz="1600" b="1" u="sng" strike="noStrike" dirty="0">
                          <a:effectLst/>
                          <a:latin typeface="华文楷体" panose="02010600040101010101" pitchFamily="2" charset="-122"/>
                          <a:ea typeface="华文楷体" panose="02010600040101010101" pitchFamily="2" charset="-122"/>
                          <a:hlinkClick r:id="rId1" tooltip="Link to note"/>
                        </a:rPr>
                        <a:t>0.000a</a:t>
                      </a:r>
                      <a:endParaRPr lang="en-US" sz="1600" b="1" i="0" u="sng" strike="noStrike" dirty="0">
                        <a:solidFill>
                          <a:srgbClr val="0563C1"/>
                        </a:solidFill>
                        <a:effectLst/>
                        <a:latin typeface="华文楷体" panose="02010600040101010101" pitchFamily="2" charset="-122"/>
                        <a:ea typeface="华文楷体" panose="02010600040101010101" pitchFamily="2" charset="-122"/>
                      </a:endParaRPr>
                    </a:p>
                  </a:txBody>
                  <a:tcPr marL="8120" marR="8120" marT="8120" marB="0" anchor="ctr">
                    <a:solidFill>
                      <a:schemeClr val="bg1">
                        <a:lumMod val="95000"/>
                      </a:schemeClr>
                    </a:solidFill>
                  </a:tcPr>
                </a:tc>
                <a:tc>
                  <a:txBody>
                    <a:bodyPr/>
                    <a:lstStyle/>
                    <a:p>
                      <a:pPr algn="ctr" fontAlgn="ctr"/>
                      <a:r>
                        <a:rPr lang="en-US" altLang="zh-CN" sz="1600" u="none" strike="noStrike" dirty="0">
                          <a:effectLst/>
                          <a:latin typeface="华文楷体" panose="02010600040101010101" pitchFamily="2" charset="-122"/>
                          <a:ea typeface="华文楷体" panose="02010600040101010101" pitchFamily="2" charset="-122"/>
                        </a:rPr>
                        <a:t>54.2±7.0</a:t>
                      </a:r>
                      <a:endParaRPr lang="en-US" altLang="zh-CN"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0" marR="8120" marT="8120" marB="0" anchor="ctr">
                    <a:solidFill>
                      <a:schemeClr val="bg1">
                        <a:lumMod val="95000"/>
                      </a:schemeClr>
                    </a:solidFill>
                  </a:tcPr>
                </a:tc>
                <a:tc>
                  <a:txBody>
                    <a:bodyPr/>
                    <a:lstStyle/>
                    <a:p>
                      <a:pPr algn="ctr" fontAlgn="ctr"/>
                      <a:r>
                        <a:rPr lang="en-US" altLang="zh-CN" sz="1600" u="none" strike="noStrike" dirty="0">
                          <a:effectLst/>
                          <a:latin typeface="华文楷体" panose="02010600040101010101" pitchFamily="2" charset="-122"/>
                          <a:ea typeface="华文楷体" panose="02010600040101010101" pitchFamily="2" charset="-122"/>
                        </a:rPr>
                        <a:t>45.0±15.4</a:t>
                      </a:r>
                      <a:endParaRPr lang="en-US" altLang="zh-CN"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0" marR="8120" marT="8120" marB="0" anchor="ctr">
                    <a:solidFill>
                      <a:schemeClr val="bg1">
                        <a:lumMod val="95000"/>
                      </a:schemeClr>
                    </a:solidFill>
                  </a:tcPr>
                </a:tc>
                <a:tc>
                  <a:txBody>
                    <a:bodyPr/>
                    <a:lstStyle/>
                    <a:p>
                      <a:pPr algn="ctr" fontAlgn="ctr"/>
                      <a:r>
                        <a:rPr lang="en-US" altLang="zh-CN" sz="1600" u="none" strike="noStrike" dirty="0">
                          <a:effectLst/>
                          <a:latin typeface="华文楷体" panose="02010600040101010101" pitchFamily="2" charset="-122"/>
                          <a:ea typeface="华文楷体" panose="02010600040101010101" pitchFamily="2" charset="-122"/>
                        </a:rPr>
                        <a:t>0.138</a:t>
                      </a:r>
                      <a:endParaRPr lang="en-US" altLang="zh-CN"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0" marR="8120" marT="8120" marB="0" anchor="ctr">
                    <a:solidFill>
                      <a:schemeClr val="bg1">
                        <a:lumMod val="95000"/>
                      </a:schemeClr>
                    </a:solidFill>
                  </a:tcPr>
                </a:tc>
                <a:tc>
                  <a:txBody>
                    <a:bodyPr/>
                    <a:lstStyle/>
                    <a:p>
                      <a:pPr algn="ctr" fontAlgn="ctr"/>
                      <a:r>
                        <a:rPr lang="en-US" altLang="zh-CN" sz="1600" u="none" strike="noStrike" dirty="0">
                          <a:effectLst/>
                          <a:latin typeface="华文楷体" panose="02010600040101010101" pitchFamily="2" charset="-122"/>
                          <a:ea typeface="华文楷体" panose="02010600040101010101" pitchFamily="2" charset="-122"/>
                        </a:rPr>
                        <a:t>0.884</a:t>
                      </a:r>
                      <a:endParaRPr lang="en-US" altLang="zh-CN"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0" marR="8120" marT="8120" marB="0" anchor="ctr">
                    <a:solidFill>
                      <a:schemeClr val="bg1">
                        <a:lumMod val="95000"/>
                      </a:schemeClr>
                    </a:solidFill>
                  </a:tcPr>
                </a:tc>
                <a:tc>
                  <a:txBody>
                    <a:bodyPr/>
                    <a:lstStyle/>
                    <a:p>
                      <a:pPr algn="ctr" fontAlgn="ctr"/>
                      <a:r>
                        <a:rPr lang="en-US" altLang="zh-CN" sz="1600" u="none" strike="noStrike" dirty="0">
                          <a:effectLst/>
                          <a:latin typeface="华文楷体" panose="02010600040101010101" pitchFamily="2" charset="-122"/>
                          <a:ea typeface="华文楷体" panose="02010600040101010101" pitchFamily="2" charset="-122"/>
                        </a:rPr>
                        <a:t>0.368</a:t>
                      </a:r>
                      <a:endParaRPr lang="en-US" altLang="zh-CN"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0" marR="8120" marT="8120" marB="0" anchor="ctr">
                    <a:solidFill>
                      <a:schemeClr val="bg1">
                        <a:lumMod val="95000"/>
                      </a:schemeClr>
                    </a:solidFill>
                  </a:tcPr>
                </a:tc>
              </a:tr>
              <a:tr h="431978">
                <a:tc>
                  <a:txBody>
                    <a:bodyPr/>
                    <a:lstStyle/>
                    <a:p>
                      <a:pPr algn="ctr" fontAlgn="ctr"/>
                      <a:r>
                        <a:rPr lang="en-US" sz="1600" u="none" strike="noStrike" dirty="0" smtClean="0">
                          <a:effectLst/>
                          <a:latin typeface="华文楷体" panose="02010600040101010101" pitchFamily="2" charset="-122"/>
                          <a:ea typeface="华文楷体" panose="02010600040101010101" pitchFamily="2" charset="-122"/>
                        </a:rPr>
                        <a:t>E:T=25:1</a:t>
                      </a:r>
                      <a:endParaRPr lang="en-US"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0" marR="8120" marT="8120" marB="0" anchor="ctr"/>
                </a:tc>
                <a:tc>
                  <a:txBody>
                    <a:bodyPr/>
                    <a:lstStyle/>
                    <a:p>
                      <a:pPr algn="ctr" fontAlgn="ctr"/>
                      <a:r>
                        <a:rPr lang="en-US" altLang="zh-CN" sz="1600" b="1" u="none" strike="noStrike" dirty="0">
                          <a:effectLst/>
                          <a:latin typeface="华文楷体" panose="02010600040101010101" pitchFamily="2" charset="-122"/>
                          <a:ea typeface="华文楷体" panose="02010600040101010101" pitchFamily="2" charset="-122"/>
                        </a:rPr>
                        <a:t>48.4±15.2</a:t>
                      </a:r>
                      <a:endParaRPr lang="en-US" altLang="zh-CN" sz="1600" b="1" i="0" u="none" strike="noStrike" dirty="0">
                        <a:solidFill>
                          <a:srgbClr val="000000"/>
                        </a:solidFill>
                        <a:effectLst/>
                        <a:latin typeface="华文楷体" panose="02010600040101010101" pitchFamily="2" charset="-122"/>
                        <a:ea typeface="华文楷体" panose="02010600040101010101" pitchFamily="2" charset="-122"/>
                      </a:endParaRPr>
                    </a:p>
                  </a:txBody>
                  <a:tcPr marL="8120" marR="8120" marT="8120" marB="0" anchor="ctr"/>
                </a:tc>
                <a:tc>
                  <a:txBody>
                    <a:bodyPr/>
                    <a:lstStyle/>
                    <a:p>
                      <a:pPr algn="ctr" fontAlgn="ctr"/>
                      <a:r>
                        <a:rPr lang="en-US" altLang="zh-CN" sz="1600" b="1" u="none" strike="noStrike" dirty="0">
                          <a:effectLst/>
                          <a:latin typeface="华文楷体" panose="02010600040101010101" pitchFamily="2" charset="-122"/>
                          <a:ea typeface="华文楷体" panose="02010600040101010101" pitchFamily="2" charset="-122"/>
                        </a:rPr>
                        <a:t>34.9±15.2</a:t>
                      </a:r>
                      <a:endParaRPr lang="en-US" altLang="zh-CN" sz="1600" b="1" i="0" u="none" strike="noStrike" dirty="0">
                        <a:solidFill>
                          <a:srgbClr val="000000"/>
                        </a:solidFill>
                        <a:effectLst/>
                        <a:latin typeface="华文楷体" panose="02010600040101010101" pitchFamily="2" charset="-122"/>
                        <a:ea typeface="华文楷体" panose="02010600040101010101" pitchFamily="2" charset="-122"/>
                      </a:endParaRPr>
                    </a:p>
                  </a:txBody>
                  <a:tcPr marL="8120" marR="8120" marT="8120" marB="0" anchor="ctr"/>
                </a:tc>
                <a:tc>
                  <a:txBody>
                    <a:bodyPr/>
                    <a:lstStyle/>
                    <a:p>
                      <a:pPr algn="ctr" fontAlgn="ctr"/>
                      <a:r>
                        <a:rPr lang="en-US" sz="1600" b="1" u="sng" strike="noStrike" dirty="0">
                          <a:effectLst/>
                          <a:latin typeface="华文楷体" panose="02010600040101010101" pitchFamily="2" charset="-122"/>
                          <a:ea typeface="华文楷体" panose="02010600040101010101" pitchFamily="2" charset="-122"/>
                          <a:hlinkClick r:id="rId1" tooltip="Link to note"/>
                        </a:rPr>
                        <a:t>0.000a</a:t>
                      </a:r>
                      <a:endParaRPr lang="en-US" sz="1600" b="1" i="0" u="sng" strike="noStrike" dirty="0">
                        <a:solidFill>
                          <a:srgbClr val="0563C1"/>
                        </a:solidFill>
                        <a:effectLst/>
                        <a:latin typeface="华文楷体" panose="02010600040101010101" pitchFamily="2" charset="-122"/>
                        <a:ea typeface="华文楷体" panose="02010600040101010101" pitchFamily="2" charset="-122"/>
                      </a:endParaRPr>
                    </a:p>
                  </a:txBody>
                  <a:tcPr marL="8120" marR="8120" marT="8120" marB="0" anchor="ctr"/>
                </a:tc>
                <a:tc>
                  <a:txBody>
                    <a:bodyPr/>
                    <a:lstStyle/>
                    <a:p>
                      <a:pPr algn="ctr" fontAlgn="ctr"/>
                      <a:r>
                        <a:rPr lang="en-US" altLang="zh-CN" sz="1600" u="none" strike="noStrike" dirty="0">
                          <a:effectLst/>
                          <a:latin typeface="华文楷体" panose="02010600040101010101" pitchFamily="2" charset="-122"/>
                          <a:ea typeface="华文楷体" panose="02010600040101010101" pitchFamily="2" charset="-122"/>
                        </a:rPr>
                        <a:t>41.7±7.4</a:t>
                      </a:r>
                      <a:endParaRPr lang="en-US" altLang="zh-CN"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0" marR="8120" marT="8120" marB="0" anchor="ctr"/>
                </a:tc>
                <a:tc>
                  <a:txBody>
                    <a:bodyPr/>
                    <a:lstStyle/>
                    <a:p>
                      <a:pPr algn="ctr" fontAlgn="ctr"/>
                      <a:r>
                        <a:rPr lang="en-US" altLang="zh-CN" sz="1600" u="none" strike="noStrike" dirty="0">
                          <a:effectLst/>
                          <a:latin typeface="华文楷体" panose="02010600040101010101" pitchFamily="2" charset="-122"/>
                          <a:ea typeface="华文楷体" panose="02010600040101010101" pitchFamily="2" charset="-122"/>
                        </a:rPr>
                        <a:t>43.8±19.6</a:t>
                      </a:r>
                      <a:endParaRPr lang="en-US" altLang="zh-CN"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0" marR="8120" marT="8120" marB="0" anchor="ctr"/>
                </a:tc>
                <a:tc>
                  <a:txBody>
                    <a:bodyPr/>
                    <a:lstStyle/>
                    <a:p>
                      <a:pPr algn="ctr" fontAlgn="ctr"/>
                      <a:r>
                        <a:rPr lang="en-US" altLang="zh-CN" sz="1600" u="none" strike="noStrike" dirty="0">
                          <a:effectLst/>
                          <a:latin typeface="华文楷体" panose="02010600040101010101" pitchFamily="2" charset="-122"/>
                          <a:ea typeface="华文楷体" panose="02010600040101010101" pitchFamily="2" charset="-122"/>
                        </a:rPr>
                        <a:t>0.686</a:t>
                      </a:r>
                      <a:endParaRPr lang="en-US" altLang="zh-CN"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0" marR="8120" marT="8120" marB="0" anchor="ctr"/>
                </a:tc>
                <a:tc>
                  <a:txBody>
                    <a:bodyPr/>
                    <a:lstStyle/>
                    <a:p>
                      <a:pPr algn="ctr" fontAlgn="ctr"/>
                      <a:r>
                        <a:rPr lang="en-US" altLang="zh-CN" sz="1600" u="none" strike="noStrike" dirty="0">
                          <a:effectLst/>
                          <a:latin typeface="华文楷体" panose="02010600040101010101" pitchFamily="2" charset="-122"/>
                          <a:ea typeface="华文楷体" panose="02010600040101010101" pitchFamily="2" charset="-122"/>
                        </a:rPr>
                        <a:t>0.32</a:t>
                      </a:r>
                      <a:endParaRPr lang="en-US" altLang="zh-CN"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0" marR="8120" marT="8120" marB="0" anchor="ctr"/>
                </a:tc>
                <a:tc>
                  <a:txBody>
                    <a:bodyPr/>
                    <a:lstStyle/>
                    <a:p>
                      <a:pPr algn="ctr" fontAlgn="ctr"/>
                      <a:r>
                        <a:rPr lang="en-US" altLang="zh-CN" sz="1600" u="none" strike="noStrike">
                          <a:effectLst/>
                          <a:latin typeface="华文楷体" panose="02010600040101010101" pitchFamily="2" charset="-122"/>
                          <a:ea typeface="华文楷体" panose="02010600040101010101" pitchFamily="2" charset="-122"/>
                        </a:rPr>
                        <a:t>0.266</a:t>
                      </a:r>
                      <a:endParaRPr lang="en-US" altLang="zh-CN" sz="1600" b="0" i="0" u="none" strike="noStrike">
                        <a:solidFill>
                          <a:srgbClr val="000000"/>
                        </a:solidFill>
                        <a:effectLst/>
                        <a:latin typeface="华文楷体" panose="02010600040101010101" pitchFamily="2" charset="-122"/>
                        <a:ea typeface="华文楷体" panose="02010600040101010101" pitchFamily="2" charset="-122"/>
                      </a:endParaRPr>
                    </a:p>
                  </a:txBody>
                  <a:tcPr marL="8120" marR="8120" marT="8120" marB="0" anchor="ctr"/>
                </a:tc>
              </a:tr>
              <a:tr h="503974">
                <a:tc>
                  <a:txBody>
                    <a:bodyPr/>
                    <a:lstStyle/>
                    <a:p>
                      <a:pPr algn="ctr" fontAlgn="ctr"/>
                      <a:r>
                        <a:rPr lang="en-US" sz="1600" u="none" strike="noStrike" dirty="0" smtClean="0">
                          <a:effectLst/>
                          <a:latin typeface="华文楷体" panose="02010600040101010101" pitchFamily="2" charset="-122"/>
                          <a:ea typeface="华文楷体" panose="02010600040101010101" pitchFamily="2" charset="-122"/>
                        </a:rPr>
                        <a:t>E:T=12.5:1</a:t>
                      </a:r>
                      <a:endParaRPr lang="en-US"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0" marR="8120" marT="8120" marB="0" anchor="ctr">
                    <a:solidFill>
                      <a:schemeClr val="bg1">
                        <a:lumMod val="95000"/>
                      </a:schemeClr>
                    </a:solidFill>
                  </a:tcPr>
                </a:tc>
                <a:tc>
                  <a:txBody>
                    <a:bodyPr/>
                    <a:lstStyle/>
                    <a:p>
                      <a:pPr algn="ctr" fontAlgn="ctr"/>
                      <a:r>
                        <a:rPr lang="en-US" altLang="zh-CN" sz="1600" b="1" u="none" strike="noStrike" dirty="0">
                          <a:effectLst/>
                          <a:latin typeface="华文楷体" panose="02010600040101010101" pitchFamily="2" charset="-122"/>
                          <a:ea typeface="华文楷体" panose="02010600040101010101" pitchFamily="2" charset="-122"/>
                        </a:rPr>
                        <a:t>34.0±13.9</a:t>
                      </a:r>
                      <a:endParaRPr lang="en-US" altLang="zh-CN" sz="1600" b="1" i="0" u="none" strike="noStrike" dirty="0">
                        <a:solidFill>
                          <a:srgbClr val="000000"/>
                        </a:solidFill>
                        <a:effectLst/>
                        <a:latin typeface="华文楷体" panose="02010600040101010101" pitchFamily="2" charset="-122"/>
                        <a:ea typeface="华文楷体" panose="02010600040101010101" pitchFamily="2" charset="-122"/>
                      </a:endParaRPr>
                    </a:p>
                  </a:txBody>
                  <a:tcPr marL="8120" marR="8120" marT="8120" marB="0" anchor="ctr">
                    <a:solidFill>
                      <a:schemeClr val="bg1">
                        <a:lumMod val="95000"/>
                      </a:schemeClr>
                    </a:solidFill>
                  </a:tcPr>
                </a:tc>
                <a:tc>
                  <a:txBody>
                    <a:bodyPr/>
                    <a:lstStyle/>
                    <a:p>
                      <a:pPr algn="ctr" fontAlgn="ctr"/>
                      <a:r>
                        <a:rPr lang="en-US" altLang="zh-CN" sz="1600" b="1" u="none" strike="noStrike" dirty="0">
                          <a:effectLst/>
                          <a:latin typeface="华文楷体" panose="02010600040101010101" pitchFamily="2" charset="-122"/>
                          <a:ea typeface="华文楷体" panose="02010600040101010101" pitchFamily="2" charset="-122"/>
                        </a:rPr>
                        <a:t>25.2±13.4</a:t>
                      </a:r>
                      <a:endParaRPr lang="en-US" altLang="zh-CN" sz="1600" b="1" i="0" u="none" strike="noStrike" dirty="0">
                        <a:solidFill>
                          <a:srgbClr val="000000"/>
                        </a:solidFill>
                        <a:effectLst/>
                        <a:latin typeface="华文楷体" panose="02010600040101010101" pitchFamily="2" charset="-122"/>
                        <a:ea typeface="华文楷体" panose="02010600040101010101" pitchFamily="2" charset="-122"/>
                      </a:endParaRPr>
                    </a:p>
                  </a:txBody>
                  <a:tcPr marL="8120" marR="8120" marT="8120" marB="0" anchor="ctr">
                    <a:solidFill>
                      <a:schemeClr val="bg1">
                        <a:lumMod val="95000"/>
                      </a:schemeClr>
                    </a:solidFill>
                  </a:tcPr>
                </a:tc>
                <a:tc>
                  <a:txBody>
                    <a:bodyPr/>
                    <a:lstStyle/>
                    <a:p>
                      <a:pPr algn="ctr" fontAlgn="ctr"/>
                      <a:r>
                        <a:rPr lang="en-US" sz="1600" b="1" u="sng" strike="noStrike" dirty="0">
                          <a:effectLst/>
                          <a:latin typeface="华文楷体" panose="02010600040101010101" pitchFamily="2" charset="-122"/>
                          <a:ea typeface="华文楷体" panose="02010600040101010101" pitchFamily="2" charset="-122"/>
                          <a:hlinkClick r:id="rId1" tooltip="Link to note"/>
                        </a:rPr>
                        <a:t>0.007a</a:t>
                      </a:r>
                      <a:endParaRPr lang="en-US" sz="1600" b="1" i="0" u="sng" strike="noStrike" dirty="0">
                        <a:solidFill>
                          <a:srgbClr val="0563C1"/>
                        </a:solidFill>
                        <a:effectLst/>
                        <a:latin typeface="华文楷体" panose="02010600040101010101" pitchFamily="2" charset="-122"/>
                        <a:ea typeface="华文楷体" panose="02010600040101010101" pitchFamily="2" charset="-122"/>
                      </a:endParaRPr>
                    </a:p>
                  </a:txBody>
                  <a:tcPr marL="8120" marR="8120" marT="8120" marB="0" anchor="ctr">
                    <a:solidFill>
                      <a:schemeClr val="bg1">
                        <a:lumMod val="95000"/>
                      </a:schemeClr>
                    </a:solidFill>
                  </a:tcPr>
                </a:tc>
                <a:tc>
                  <a:txBody>
                    <a:bodyPr/>
                    <a:lstStyle/>
                    <a:p>
                      <a:pPr algn="ctr" fontAlgn="ctr"/>
                      <a:r>
                        <a:rPr lang="en-US" altLang="zh-CN" sz="1600" u="none" strike="noStrike" dirty="0">
                          <a:effectLst/>
                          <a:latin typeface="华文楷体" panose="02010600040101010101" pitchFamily="2" charset="-122"/>
                          <a:ea typeface="华文楷体" panose="02010600040101010101" pitchFamily="2" charset="-122"/>
                        </a:rPr>
                        <a:t>26.9±12.8</a:t>
                      </a:r>
                      <a:endParaRPr lang="en-US" altLang="zh-CN"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0" marR="8120" marT="8120" marB="0" anchor="ctr">
                    <a:solidFill>
                      <a:schemeClr val="bg1">
                        <a:lumMod val="95000"/>
                      </a:schemeClr>
                    </a:solidFill>
                  </a:tcPr>
                </a:tc>
                <a:tc>
                  <a:txBody>
                    <a:bodyPr/>
                    <a:lstStyle/>
                    <a:p>
                      <a:pPr algn="ctr" fontAlgn="ctr"/>
                      <a:r>
                        <a:rPr lang="en-US" altLang="zh-CN" sz="1600" u="none" strike="noStrike" dirty="0">
                          <a:effectLst/>
                          <a:latin typeface="华文楷体" panose="02010600040101010101" pitchFamily="2" charset="-122"/>
                          <a:ea typeface="华文楷体" panose="02010600040101010101" pitchFamily="2" charset="-122"/>
                        </a:rPr>
                        <a:t>34.0±20.2</a:t>
                      </a:r>
                      <a:endParaRPr lang="en-US" altLang="zh-CN"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0" marR="8120" marT="8120" marB="0" anchor="ctr">
                    <a:solidFill>
                      <a:schemeClr val="bg1">
                        <a:lumMod val="95000"/>
                      </a:schemeClr>
                    </a:solidFill>
                  </a:tcPr>
                </a:tc>
                <a:tc>
                  <a:txBody>
                    <a:bodyPr/>
                    <a:lstStyle/>
                    <a:p>
                      <a:pPr algn="ctr" fontAlgn="ctr"/>
                      <a:r>
                        <a:rPr lang="en-US" altLang="zh-CN" sz="1600" u="none" strike="noStrike" dirty="0">
                          <a:effectLst/>
                          <a:latin typeface="华文楷体" panose="02010600040101010101" pitchFamily="2" charset="-122"/>
                          <a:ea typeface="华文楷体" panose="02010600040101010101" pitchFamily="2" charset="-122"/>
                        </a:rPr>
                        <a:t>0.225</a:t>
                      </a:r>
                      <a:endParaRPr lang="en-US" altLang="zh-CN"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0" marR="8120" marT="8120" marB="0" anchor="ctr">
                    <a:solidFill>
                      <a:schemeClr val="bg1">
                        <a:lumMod val="95000"/>
                      </a:schemeClr>
                    </a:solidFill>
                  </a:tcPr>
                </a:tc>
                <a:tc>
                  <a:txBody>
                    <a:bodyPr/>
                    <a:lstStyle/>
                    <a:p>
                      <a:pPr algn="ctr" fontAlgn="ctr"/>
                      <a:r>
                        <a:rPr lang="en-US" altLang="zh-CN" sz="1600" u="none" strike="noStrike" dirty="0">
                          <a:effectLst/>
                          <a:latin typeface="华文楷体" panose="02010600040101010101" pitchFamily="2" charset="-122"/>
                          <a:ea typeface="华文楷体" panose="02010600040101010101" pitchFamily="2" charset="-122"/>
                        </a:rPr>
                        <a:t>0.3</a:t>
                      </a:r>
                      <a:endParaRPr lang="en-US" altLang="zh-CN"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0" marR="8120" marT="8120" marB="0" anchor="ctr">
                    <a:solidFill>
                      <a:schemeClr val="bg1">
                        <a:lumMod val="95000"/>
                      </a:schemeClr>
                    </a:solidFill>
                  </a:tcPr>
                </a:tc>
                <a:tc>
                  <a:txBody>
                    <a:bodyPr/>
                    <a:lstStyle/>
                    <a:p>
                      <a:pPr algn="ctr" fontAlgn="ctr"/>
                      <a:r>
                        <a:rPr lang="en-US" altLang="zh-CN" sz="1600" u="none" strike="noStrike" dirty="0">
                          <a:effectLst/>
                          <a:latin typeface="华文楷体" panose="02010600040101010101" pitchFamily="2" charset="-122"/>
                          <a:ea typeface="华文楷体" panose="02010600040101010101" pitchFamily="2" charset="-122"/>
                        </a:rPr>
                        <a:t>0.217</a:t>
                      </a:r>
                      <a:endParaRPr lang="en-US" altLang="zh-CN" sz="1600" b="0" i="0" u="none" strike="noStrike" dirty="0">
                        <a:solidFill>
                          <a:srgbClr val="000000"/>
                        </a:solidFill>
                        <a:effectLst/>
                        <a:latin typeface="华文楷体" panose="02010600040101010101" pitchFamily="2" charset="-122"/>
                        <a:ea typeface="华文楷体" panose="02010600040101010101" pitchFamily="2" charset="-122"/>
                      </a:endParaRPr>
                    </a:p>
                  </a:txBody>
                  <a:tcPr marL="8120" marR="8120" marT="8120" marB="0" anchor="ctr">
                    <a:solidFill>
                      <a:schemeClr val="bg1">
                        <a:lumMod val="95000"/>
                      </a:schemeClr>
                    </a:solidFill>
                  </a:tcPr>
                </a:tc>
              </a:tr>
            </a:tbl>
          </a:graphicData>
        </a:graphic>
      </p:graphicFrame>
      <p:sp>
        <p:nvSpPr>
          <p:cNvPr id="58448" name="矩形 3"/>
          <p:cNvSpPr>
            <a:spLocks noChangeArrowheads="1"/>
          </p:cNvSpPr>
          <p:nvPr/>
        </p:nvSpPr>
        <p:spPr bwMode="auto">
          <a:xfrm>
            <a:off x="2047419" y="333162"/>
            <a:ext cx="525716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b="1">
                <a:latin typeface="华文楷体" panose="02010600040101010101" pitchFamily="2" charset="-122"/>
                <a:ea typeface="华文楷体" panose="02010600040101010101" pitchFamily="2" charset="-122"/>
              </a:rPr>
              <a:t>NK cells</a:t>
            </a:r>
            <a:r>
              <a:rPr lang="zh-CN" altLang="en-US" sz="2800" b="1">
                <a:latin typeface="华文楷体" panose="02010600040101010101" pitchFamily="2" charset="-122"/>
                <a:ea typeface="华文楷体" panose="02010600040101010101" pitchFamily="2" charset="-122"/>
              </a:rPr>
              <a:t>  </a:t>
            </a:r>
            <a:r>
              <a:rPr lang="en-US" altLang="zh-CN" sz="2800" b="1">
                <a:latin typeface="华文楷体" panose="02010600040101010101" pitchFamily="2" charset="-122"/>
                <a:ea typeface="华文楷体" panose="02010600040101010101" pitchFamily="2" charset="-122"/>
              </a:rPr>
              <a:t>&amp; NK cytotoxicity</a:t>
            </a:r>
            <a:r>
              <a:rPr lang="zh-CN" altLang="en-US" sz="2800">
                <a:latin typeface="华文楷体" panose="02010600040101010101" pitchFamily="2" charset="-122"/>
                <a:ea typeface="华文楷体" panose="02010600040101010101" pitchFamily="2" charset="-122"/>
              </a:rPr>
              <a:t> </a:t>
            </a:r>
            <a:r>
              <a:rPr lang="zh-CN" altLang="en-US" sz="2800" b="1">
                <a:latin typeface="华文楷体" panose="02010600040101010101" pitchFamily="2" charset="-122"/>
                <a:ea typeface="华文楷体" panose="02010600040101010101" pitchFamily="2" charset="-122"/>
              </a:rPr>
              <a:t>（</a:t>
            </a:r>
            <a:r>
              <a:rPr lang="en-US" altLang="zh-CN" sz="2800" b="1">
                <a:latin typeface="华文楷体" panose="02010600040101010101" pitchFamily="2" charset="-122"/>
                <a:ea typeface="华文楷体" panose="02010600040101010101" pitchFamily="2" charset="-122"/>
              </a:rPr>
              <a:t>%</a:t>
            </a:r>
            <a:r>
              <a:rPr lang="zh-CN" altLang="en-US" sz="2800" b="1">
                <a:latin typeface="华文楷体" panose="02010600040101010101" pitchFamily="2" charset="-122"/>
                <a:ea typeface="华文楷体" panose="02010600040101010101" pitchFamily="2" charset="-122"/>
              </a:rPr>
              <a:t>）</a:t>
            </a:r>
            <a:r>
              <a:rPr lang="en-US" altLang="zh-CN" sz="2800" b="1">
                <a:latin typeface="华文楷体" panose="02010600040101010101" pitchFamily="2" charset="-122"/>
                <a:ea typeface="华文楷体" panose="02010600040101010101" pitchFamily="2" charset="-122"/>
              </a:rPr>
              <a:t> </a:t>
            </a:r>
            <a:endParaRPr lang="zh-CN" altLang="en-US" sz="2800" b="1">
              <a:latin typeface="华文楷体" panose="02010600040101010101" pitchFamily="2" charset="-122"/>
              <a:ea typeface="华文楷体" panose="02010600040101010101" pitchFamily="2" charset="-122"/>
            </a:endParaRPr>
          </a:p>
        </p:txBody>
      </p:sp>
      <p:sp>
        <p:nvSpPr>
          <p:cNvPr id="58449" name="矩形 5"/>
          <p:cNvSpPr>
            <a:spLocks noChangeArrowheads="1"/>
          </p:cNvSpPr>
          <p:nvPr/>
        </p:nvSpPr>
        <p:spPr bwMode="auto">
          <a:xfrm>
            <a:off x="82228" y="5489277"/>
            <a:ext cx="4849812"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dirty="0">
                <a:latin typeface="华文楷体" panose="02010600040101010101" pitchFamily="2" charset="-122"/>
                <a:ea typeface="华文楷体" panose="02010600040101010101" pitchFamily="2" charset="-122"/>
              </a:rPr>
              <a:t> </a:t>
            </a:r>
            <a:r>
              <a:rPr lang="en-US" altLang="zh-CN" sz="1600" dirty="0" err="1">
                <a:latin typeface="华文楷体" panose="02010600040101010101" pitchFamily="2" charset="-122"/>
                <a:ea typeface="华文楷体" panose="02010600040101010101" pitchFamily="2" charset="-122"/>
              </a:rPr>
              <a:t>P</a:t>
            </a:r>
            <a:r>
              <a:rPr lang="en-US" altLang="zh-CN" sz="1600" baseline="30000" dirty="0" err="1">
                <a:latin typeface="华文楷体" panose="02010600040101010101" pitchFamily="2" charset="-122"/>
                <a:ea typeface="华文楷体" panose="02010600040101010101" pitchFamily="2" charset="-122"/>
              </a:rPr>
              <a:t>b</a:t>
            </a:r>
            <a:r>
              <a:rPr lang="en-US" altLang="zh-CN" sz="1600" baseline="30000" dirty="0">
                <a:latin typeface="华文楷体" panose="02010600040101010101" pitchFamily="2" charset="-122"/>
                <a:ea typeface="华文楷体" panose="02010600040101010101" pitchFamily="2" charset="-122"/>
              </a:rPr>
              <a:t> </a:t>
            </a:r>
            <a:r>
              <a:rPr lang="en-US" altLang="zh-CN" sz="1600" dirty="0">
                <a:latin typeface="华文楷体" panose="02010600040101010101" pitchFamily="2" charset="-122"/>
                <a:ea typeface="华文楷体" panose="02010600040101010101" pitchFamily="2" charset="-122"/>
              </a:rPr>
              <a:t>and P</a:t>
            </a:r>
            <a:r>
              <a:rPr lang="en-US" altLang="zh-CN" sz="1600" baseline="30000" dirty="0">
                <a:latin typeface="华文楷体" panose="02010600040101010101" pitchFamily="2" charset="-122"/>
                <a:ea typeface="华文楷体" panose="02010600040101010101" pitchFamily="2" charset="-122"/>
              </a:rPr>
              <a:t>c</a:t>
            </a:r>
            <a:r>
              <a:rPr lang="en-US" altLang="zh-CN" sz="1600" dirty="0">
                <a:latin typeface="华文楷体" panose="02010600040101010101" pitchFamily="2" charset="-122"/>
                <a:ea typeface="华文楷体" panose="02010600040101010101" pitchFamily="2" charset="-122"/>
              </a:rPr>
              <a:t>: </a:t>
            </a:r>
            <a:r>
              <a:rPr lang="zh-CN" altLang="en-US" sz="1600" dirty="0">
                <a:latin typeface="华文楷体" panose="02010600040101010101" pitchFamily="2" charset="-122"/>
                <a:ea typeface="华文楷体" panose="02010600040101010101" pitchFamily="2" charset="-122"/>
              </a:rPr>
              <a:t>治疗前后比较，</a:t>
            </a:r>
            <a:r>
              <a:rPr lang="en-US" altLang="zh-CN" sz="1600" dirty="0">
                <a:latin typeface="华文楷体" panose="02010600040101010101" pitchFamily="2" charset="-122"/>
                <a:ea typeface="华文楷体" panose="02010600040101010101" pitchFamily="2" charset="-122"/>
              </a:rPr>
              <a:t>Wilcoxon test;</a:t>
            </a:r>
            <a:br>
              <a:rPr lang="en-US" altLang="zh-CN" sz="1600" dirty="0">
                <a:latin typeface="华文楷体" panose="02010600040101010101" pitchFamily="2" charset="-122"/>
                <a:ea typeface="华文楷体" panose="02010600040101010101" pitchFamily="2" charset="-122"/>
              </a:rPr>
            </a:br>
            <a:r>
              <a:rPr lang="en-US" altLang="zh-CN" sz="1600" dirty="0">
                <a:latin typeface="华文楷体" panose="02010600040101010101" pitchFamily="2" charset="-122"/>
                <a:ea typeface="华文楷体" panose="02010600040101010101" pitchFamily="2" charset="-122"/>
              </a:rPr>
              <a:t> </a:t>
            </a:r>
            <a:r>
              <a:rPr lang="en-US" altLang="zh-CN" sz="1600" dirty="0" err="1">
                <a:latin typeface="华文楷体" panose="02010600040101010101" pitchFamily="2" charset="-122"/>
                <a:ea typeface="华文楷体" panose="02010600040101010101" pitchFamily="2" charset="-122"/>
              </a:rPr>
              <a:t>P</a:t>
            </a:r>
            <a:r>
              <a:rPr lang="en-US" altLang="zh-CN" sz="1600" baseline="30000" dirty="0" err="1">
                <a:latin typeface="华文楷体" panose="02010600040101010101" pitchFamily="2" charset="-122"/>
                <a:ea typeface="华文楷体" panose="02010600040101010101" pitchFamily="2" charset="-122"/>
              </a:rPr>
              <a:t>d</a:t>
            </a:r>
            <a:r>
              <a:rPr lang="en-US" altLang="zh-CN" sz="1600" dirty="0">
                <a:latin typeface="华文楷体" panose="02010600040101010101" pitchFamily="2" charset="-122"/>
                <a:ea typeface="华文楷体" panose="02010600040101010101" pitchFamily="2" charset="-122"/>
              </a:rPr>
              <a:t>:</a:t>
            </a:r>
            <a:r>
              <a:rPr lang="zh-CN" altLang="en-US" sz="1600" dirty="0">
                <a:latin typeface="华文楷体" panose="02010600040101010101" pitchFamily="2" charset="-122"/>
                <a:ea typeface="华文楷体" panose="02010600040101010101" pitchFamily="2" charset="-122"/>
              </a:rPr>
              <a:t>治疗前</a:t>
            </a:r>
            <a:r>
              <a:rPr lang="en-US" altLang="zh-CN" sz="1600" dirty="0">
                <a:latin typeface="华文楷体" panose="02010600040101010101" pitchFamily="2" charset="-122"/>
                <a:ea typeface="华文楷体" panose="02010600040101010101" pitchFamily="2" charset="-122"/>
              </a:rPr>
              <a:t>,</a:t>
            </a:r>
            <a:r>
              <a:rPr lang="zh-CN" altLang="en-US" sz="1600" dirty="0">
                <a:latin typeface="华文楷体" panose="02010600040101010101" pitchFamily="2" charset="-122"/>
                <a:ea typeface="华文楷体" panose="02010600040101010101" pitchFamily="2" charset="-122"/>
              </a:rPr>
              <a:t>妊娠组</a:t>
            </a:r>
            <a:r>
              <a:rPr lang="en-US" altLang="zh-CN" sz="1600" dirty="0">
                <a:latin typeface="华文楷体" panose="02010600040101010101" pitchFamily="2" charset="-122"/>
                <a:ea typeface="华文楷体" panose="02010600040101010101" pitchFamily="2" charset="-122"/>
              </a:rPr>
              <a:t> vs </a:t>
            </a:r>
            <a:r>
              <a:rPr lang="zh-CN" altLang="en-US" sz="1600" dirty="0">
                <a:latin typeface="华文楷体" panose="02010600040101010101" pitchFamily="2" charset="-122"/>
                <a:ea typeface="华文楷体" panose="02010600040101010101" pitchFamily="2" charset="-122"/>
              </a:rPr>
              <a:t>流产组</a:t>
            </a:r>
            <a:r>
              <a:rPr lang="en-US" altLang="zh-CN" sz="1600" dirty="0">
                <a:latin typeface="华文楷体" panose="02010600040101010101" pitchFamily="2" charset="-122"/>
                <a:ea typeface="华文楷体" panose="02010600040101010101" pitchFamily="2" charset="-122"/>
              </a:rPr>
              <a:t>, independent t-test;</a:t>
            </a:r>
            <a:br>
              <a:rPr lang="en-US" altLang="zh-CN" sz="1600" dirty="0">
                <a:latin typeface="华文楷体" panose="02010600040101010101" pitchFamily="2" charset="-122"/>
                <a:ea typeface="华文楷体" panose="02010600040101010101" pitchFamily="2" charset="-122"/>
              </a:rPr>
            </a:br>
            <a:r>
              <a:rPr lang="en-US" altLang="zh-CN" sz="1600" dirty="0">
                <a:latin typeface="华文楷体" panose="02010600040101010101" pitchFamily="2" charset="-122"/>
                <a:ea typeface="华文楷体" panose="02010600040101010101" pitchFamily="2" charset="-122"/>
              </a:rPr>
              <a:t> </a:t>
            </a:r>
            <a:r>
              <a:rPr lang="en-US" altLang="zh-CN" sz="1600" dirty="0" err="1">
                <a:latin typeface="华文楷体" panose="02010600040101010101" pitchFamily="2" charset="-122"/>
                <a:ea typeface="华文楷体" panose="02010600040101010101" pitchFamily="2" charset="-122"/>
              </a:rPr>
              <a:t>P</a:t>
            </a:r>
            <a:r>
              <a:rPr lang="en-US" altLang="zh-CN" sz="1600" baseline="30000" dirty="0" err="1">
                <a:latin typeface="华文楷体" panose="02010600040101010101" pitchFamily="2" charset="-122"/>
                <a:ea typeface="华文楷体" panose="02010600040101010101" pitchFamily="2" charset="-122"/>
              </a:rPr>
              <a:t>e</a:t>
            </a:r>
            <a:r>
              <a:rPr lang="en-US" altLang="zh-CN" sz="1600" dirty="0">
                <a:latin typeface="华文楷体" panose="02010600040101010101" pitchFamily="2" charset="-122"/>
                <a:ea typeface="华文楷体" panose="02010600040101010101" pitchFamily="2" charset="-122"/>
              </a:rPr>
              <a:t>:</a:t>
            </a:r>
            <a:r>
              <a:rPr lang="zh-CN" altLang="en-US" sz="1600" dirty="0">
                <a:latin typeface="华文楷体" panose="02010600040101010101" pitchFamily="2" charset="-122"/>
                <a:ea typeface="华文楷体" panose="02010600040101010101" pitchFamily="2" charset="-122"/>
              </a:rPr>
              <a:t>治疗后</a:t>
            </a:r>
            <a:r>
              <a:rPr lang="en-US" altLang="zh-CN" sz="1600" dirty="0">
                <a:latin typeface="华文楷体" panose="02010600040101010101" pitchFamily="2" charset="-122"/>
                <a:ea typeface="华文楷体" panose="02010600040101010101" pitchFamily="2" charset="-122"/>
              </a:rPr>
              <a:t>,</a:t>
            </a:r>
            <a:r>
              <a:rPr lang="zh-CN" altLang="en-US" sz="1600" dirty="0">
                <a:latin typeface="华文楷体" panose="02010600040101010101" pitchFamily="2" charset="-122"/>
                <a:ea typeface="华文楷体" panose="02010600040101010101" pitchFamily="2" charset="-122"/>
              </a:rPr>
              <a:t>妊娠组</a:t>
            </a:r>
            <a:r>
              <a:rPr lang="en-US" altLang="zh-CN" sz="1600" dirty="0">
                <a:latin typeface="华文楷体" panose="02010600040101010101" pitchFamily="2" charset="-122"/>
                <a:ea typeface="华文楷体" panose="02010600040101010101" pitchFamily="2" charset="-122"/>
              </a:rPr>
              <a:t> vs </a:t>
            </a:r>
            <a:r>
              <a:rPr lang="zh-CN" altLang="en-US" sz="1600" dirty="0">
                <a:latin typeface="华文楷体" panose="02010600040101010101" pitchFamily="2" charset="-122"/>
                <a:ea typeface="华文楷体" panose="02010600040101010101" pitchFamily="2" charset="-122"/>
              </a:rPr>
              <a:t>流产组</a:t>
            </a:r>
            <a:r>
              <a:rPr lang="en-US" altLang="zh-CN" sz="1600" dirty="0">
                <a:latin typeface="华文楷体" panose="02010600040101010101" pitchFamily="2" charset="-122"/>
                <a:ea typeface="华文楷体" panose="02010600040101010101" pitchFamily="2" charset="-122"/>
              </a:rPr>
              <a:t>, independent t-test.  </a:t>
            </a:r>
            <a:endParaRPr lang="en-US" altLang="zh-CN" sz="1600" dirty="0">
              <a:latin typeface="华文楷体" panose="02010600040101010101" pitchFamily="2" charset="-122"/>
              <a:ea typeface="华文楷体" panose="02010600040101010101" pitchFamily="2" charset="-122"/>
            </a:endParaRPr>
          </a:p>
          <a:p>
            <a:pPr eaLnBrk="1" hangingPunct="1"/>
            <a:r>
              <a:rPr lang="en-US" altLang="zh-CN" sz="1600" b="1" dirty="0">
                <a:latin typeface="华文楷体" panose="02010600040101010101" pitchFamily="2" charset="-122"/>
                <a:ea typeface="华文楷体" panose="02010600040101010101" pitchFamily="2" charset="-122"/>
              </a:rPr>
              <a:t>a</a:t>
            </a:r>
            <a:r>
              <a:rPr lang="en-US" altLang="zh-CN" sz="1600" dirty="0">
                <a:latin typeface="华文楷体" panose="02010600040101010101" pitchFamily="2" charset="-122"/>
                <a:ea typeface="华文楷体" panose="02010600040101010101" pitchFamily="2" charset="-122"/>
              </a:rPr>
              <a:t> (</a:t>
            </a:r>
            <a:r>
              <a:rPr lang="en-US" altLang="zh-CN" sz="1600" i="1" dirty="0">
                <a:latin typeface="华文楷体" panose="02010600040101010101" pitchFamily="2" charset="-122"/>
                <a:ea typeface="华文楷体" panose="02010600040101010101" pitchFamily="2" charset="-122"/>
              </a:rPr>
              <a:t>P</a:t>
            </a:r>
            <a:r>
              <a:rPr lang="en-US" altLang="zh-CN" sz="1600" dirty="0">
                <a:latin typeface="华文楷体" panose="02010600040101010101" pitchFamily="2" charset="-122"/>
                <a:ea typeface="华文楷体" panose="02010600040101010101" pitchFamily="2" charset="-122"/>
              </a:rPr>
              <a:t> &lt; 0.05).</a:t>
            </a:r>
            <a:endParaRPr lang="zh-CN" altLang="en-US" sz="1600" dirty="0">
              <a:latin typeface="华文楷体" panose="02010600040101010101" pitchFamily="2" charset="-122"/>
              <a:ea typeface="华文楷体" panose="02010600040101010101" pitchFamily="2" charset="-122"/>
            </a:endParaRPr>
          </a:p>
        </p:txBody>
      </p:sp>
      <p:sp>
        <p:nvSpPr>
          <p:cNvPr id="9" name="矩形 5"/>
          <p:cNvSpPr>
            <a:spLocks noChangeArrowheads="1"/>
          </p:cNvSpPr>
          <p:nvPr/>
        </p:nvSpPr>
        <p:spPr bwMode="auto">
          <a:xfrm>
            <a:off x="4366149" y="5661248"/>
            <a:ext cx="4382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Georgia" panose="02040502050405020303" pitchFamily="18"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Georgia" panose="02040502050405020303" pitchFamily="18"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Georgia" panose="02040502050405020303" pitchFamily="18"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9pPr>
          </a:lstStyle>
          <a:p>
            <a:pPr>
              <a:spcBef>
                <a:spcPct val="0"/>
              </a:spcBef>
              <a:buFontTx/>
              <a:buNone/>
            </a:pPr>
            <a:r>
              <a:rPr lang="en-US" altLang="zh-CN" sz="2400" b="1" dirty="0">
                <a:solidFill>
                  <a:srgbClr val="C00000"/>
                </a:solidFill>
                <a:latin typeface="华文楷体" panose="02010600040101010101" pitchFamily="2" charset="-122"/>
                <a:ea typeface="华文楷体" panose="02010600040101010101" pitchFamily="2" charset="-122"/>
              </a:rPr>
              <a:t>LIT</a:t>
            </a:r>
            <a:r>
              <a:rPr lang="zh-CN" altLang="en-US" sz="2400" b="1" dirty="0" smtClean="0">
                <a:solidFill>
                  <a:srgbClr val="C00000"/>
                </a:solidFill>
                <a:latin typeface="华文楷体" panose="02010600040101010101" pitchFamily="2" charset="-122"/>
                <a:ea typeface="华文楷体" panose="02010600040101010101" pitchFamily="2" charset="-122"/>
              </a:rPr>
              <a:t>治疗后，妊娠组</a:t>
            </a:r>
            <a:r>
              <a:rPr lang="en-US" altLang="zh-CN" sz="2400" b="1" dirty="0" smtClean="0">
                <a:solidFill>
                  <a:srgbClr val="C00000"/>
                </a:solidFill>
                <a:latin typeface="华文楷体" panose="02010600040101010101" pitchFamily="2" charset="-122"/>
                <a:ea typeface="华文楷体" panose="02010600040101010101" pitchFamily="2" charset="-122"/>
              </a:rPr>
              <a:t>NK</a:t>
            </a:r>
            <a:r>
              <a:rPr lang="zh-CN" altLang="en-US" sz="2400" b="1" dirty="0" smtClean="0">
                <a:solidFill>
                  <a:srgbClr val="C00000"/>
                </a:solidFill>
                <a:latin typeface="华文楷体" panose="02010600040101010101" pitchFamily="2" charset="-122"/>
                <a:ea typeface="华文楷体" panose="02010600040101010101" pitchFamily="2" charset="-122"/>
              </a:rPr>
              <a:t>数量及毒性均显著下调</a:t>
            </a:r>
            <a:endParaRPr lang="zh-CN" altLang="en-US" sz="2400" b="1" dirty="0">
              <a:solidFill>
                <a:srgbClr val="C00000"/>
              </a:solidFill>
              <a:latin typeface="华文楷体" panose="02010600040101010101" pitchFamily="2" charset="-122"/>
              <a:ea typeface="华文楷体" panose="02010600040101010101" pitchFamily="2" charset="-122"/>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0C913308-F349-4B6D-A68A-DD1791B4A57B}" type="slidenum">
              <a:rPr lang="zh-CN" altLang="en-US" smtClean="0"/>
            </a:fld>
            <a:endParaRPr lang="zh-CN" altLang="en-US" dirty="0"/>
          </a:p>
        </p:txBody>
      </p:sp>
      <p:sp>
        <p:nvSpPr>
          <p:cNvPr id="29" name="TextBox 28"/>
          <p:cNvSpPr txBox="1"/>
          <p:nvPr/>
        </p:nvSpPr>
        <p:spPr>
          <a:xfrm>
            <a:off x="6587971" y="3612246"/>
            <a:ext cx="2303462" cy="646331"/>
          </a:xfrm>
          <a:prstGeom prst="rect">
            <a:avLst/>
          </a:prstGeom>
          <a:noFill/>
        </p:spPr>
        <p:txBody>
          <a:bodyPr>
            <a:spAutoFit/>
          </a:bodyPr>
          <a:lstStyle/>
          <a:p>
            <a:pPr>
              <a:defRPr/>
            </a:pPr>
            <a:r>
              <a:rPr lang="zh-CN" altLang="en-US" sz="3600" b="1" dirty="0" smtClean="0">
                <a:solidFill>
                  <a:srgbClr val="FF0066"/>
                </a:solidFill>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rPr>
              <a:t>成功妊娠</a:t>
            </a:r>
            <a:endParaRPr lang="zh-CN" altLang="en-US" sz="3600" b="1" dirty="0">
              <a:solidFill>
                <a:srgbClr val="FF0066"/>
              </a:solidFill>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endParaRPr>
          </a:p>
        </p:txBody>
      </p:sp>
      <p:grpSp>
        <p:nvGrpSpPr>
          <p:cNvPr id="8" name="组合 7"/>
          <p:cNvGrpSpPr/>
          <p:nvPr/>
        </p:nvGrpSpPr>
        <p:grpSpPr bwMode="auto">
          <a:xfrm>
            <a:off x="3651568" y="4538663"/>
            <a:ext cx="1733550" cy="1308100"/>
            <a:chOff x="3579360" y="4538115"/>
            <a:chExt cx="1733959" cy="1308855"/>
          </a:xfrm>
        </p:grpSpPr>
        <p:sp>
          <p:nvSpPr>
            <p:cNvPr id="11" name="椭圆 10"/>
            <p:cNvSpPr/>
            <p:nvPr/>
          </p:nvSpPr>
          <p:spPr>
            <a:xfrm>
              <a:off x="3579360" y="4538115"/>
              <a:ext cx="1589943" cy="1308855"/>
            </a:xfrm>
            <a:prstGeom prst="ellipse">
              <a:avLst/>
            </a:prstGeom>
            <a:gradFill flip="none" rotWithShape="1">
              <a:gsLst>
                <a:gs pos="0">
                  <a:srgbClr val="00B0F0">
                    <a:alpha val="77000"/>
                  </a:srgbClr>
                </a:gs>
                <a:gs pos="50000">
                  <a:srgbClr val="0070C0">
                    <a:alpha val="72000"/>
                  </a:srgbClr>
                </a:gs>
                <a:gs pos="100000">
                  <a:srgbClr val="0070C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b="1" dirty="0">
                <a:solidFill>
                  <a:schemeClr val="bg1"/>
                </a:solidFill>
                <a:latin typeface="华文楷体" panose="02010600040101010101" pitchFamily="2" charset="-122"/>
                <a:ea typeface="华文楷体" panose="02010600040101010101" pitchFamily="2" charset="-122"/>
              </a:endParaRPr>
            </a:p>
          </p:txBody>
        </p:sp>
        <p:sp>
          <p:nvSpPr>
            <p:cNvPr id="59432" name="矩形 15"/>
            <p:cNvSpPr>
              <a:spLocks noChangeArrowheads="1"/>
            </p:cNvSpPr>
            <p:nvPr/>
          </p:nvSpPr>
          <p:spPr bwMode="auto">
            <a:xfrm>
              <a:off x="3676864" y="4869377"/>
              <a:ext cx="139493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b="1">
                  <a:solidFill>
                    <a:schemeClr val="bg1"/>
                  </a:solidFill>
                  <a:latin typeface="华文楷体" panose="02010600040101010101" pitchFamily="2" charset="-122"/>
                  <a:ea typeface="华文楷体" panose="02010600040101010101" pitchFamily="2" charset="-122"/>
                </a:rPr>
                <a:t>NK </a:t>
              </a:r>
              <a:br>
                <a:rPr lang="en-US" altLang="zh-CN" sz="2000" b="1">
                  <a:solidFill>
                    <a:schemeClr val="bg1"/>
                  </a:solidFill>
                  <a:latin typeface="华文楷体" panose="02010600040101010101" pitchFamily="2" charset="-122"/>
                  <a:ea typeface="华文楷体" panose="02010600040101010101" pitchFamily="2" charset="-122"/>
                </a:rPr>
              </a:br>
              <a:r>
                <a:rPr lang="en-US" altLang="zh-CN" sz="2000" b="1">
                  <a:solidFill>
                    <a:schemeClr val="bg1"/>
                  </a:solidFill>
                  <a:latin typeface="华文楷体" panose="02010600040101010101" pitchFamily="2" charset="-122"/>
                  <a:ea typeface="华文楷体" panose="02010600040101010101" pitchFamily="2" charset="-122"/>
                </a:rPr>
                <a:t>Cytotoxicity</a:t>
              </a:r>
              <a:endParaRPr lang="zh-CN" altLang="en-US" sz="2000" b="1">
                <a:solidFill>
                  <a:schemeClr val="bg1"/>
                </a:solidFill>
                <a:latin typeface="华文楷体" panose="02010600040101010101" pitchFamily="2" charset="-122"/>
                <a:ea typeface="华文楷体" panose="02010600040101010101" pitchFamily="2" charset="-122"/>
              </a:endParaRPr>
            </a:p>
          </p:txBody>
        </p:sp>
        <p:cxnSp>
          <p:nvCxnSpPr>
            <p:cNvPr id="17" name="直接箭头连接符 16"/>
            <p:cNvCxnSpPr/>
            <p:nvPr/>
          </p:nvCxnSpPr>
          <p:spPr>
            <a:xfrm>
              <a:off x="5313319" y="4663599"/>
              <a:ext cx="0" cy="1057885"/>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bwMode="auto">
          <a:xfrm>
            <a:off x="3651568" y="2087563"/>
            <a:ext cx="1733550" cy="1270000"/>
            <a:chOff x="3579360" y="2024248"/>
            <a:chExt cx="1733959" cy="1269886"/>
          </a:xfrm>
        </p:grpSpPr>
        <p:sp>
          <p:nvSpPr>
            <p:cNvPr id="18" name="椭圆 17"/>
            <p:cNvSpPr/>
            <p:nvPr/>
          </p:nvSpPr>
          <p:spPr>
            <a:xfrm>
              <a:off x="3579360" y="2024248"/>
              <a:ext cx="1589943" cy="1269886"/>
            </a:xfrm>
            <a:prstGeom prst="ellipse">
              <a:avLst/>
            </a:prstGeom>
            <a:gradFill flip="none" rotWithShape="1">
              <a:gsLst>
                <a:gs pos="0">
                  <a:srgbClr val="00B0F0">
                    <a:alpha val="77000"/>
                  </a:srgbClr>
                </a:gs>
                <a:gs pos="50000">
                  <a:srgbClr val="0070C0">
                    <a:alpha val="72000"/>
                  </a:srgbClr>
                </a:gs>
                <a:gs pos="100000">
                  <a:srgbClr val="0070C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b="1" dirty="0">
                  <a:latin typeface="华文楷体" panose="02010600040101010101" pitchFamily="2" charset="-122"/>
                  <a:ea typeface="华文楷体" panose="02010600040101010101" pitchFamily="2" charset="-122"/>
                </a:rPr>
                <a:t>Th1/Th2</a:t>
              </a:r>
              <a:endParaRPr lang="zh-CN" altLang="en-US" b="1" dirty="0">
                <a:latin typeface="华文楷体" panose="02010600040101010101" pitchFamily="2" charset="-122"/>
                <a:ea typeface="华文楷体" panose="02010600040101010101" pitchFamily="2" charset="-122"/>
              </a:endParaRPr>
            </a:p>
          </p:txBody>
        </p:sp>
        <p:cxnSp>
          <p:nvCxnSpPr>
            <p:cNvPr id="19" name="直接箭头连接符 18"/>
            <p:cNvCxnSpPr/>
            <p:nvPr/>
          </p:nvCxnSpPr>
          <p:spPr>
            <a:xfrm>
              <a:off x="5313319" y="2132188"/>
              <a:ext cx="0" cy="1058767"/>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bwMode="auto">
          <a:xfrm>
            <a:off x="1043305" y="4941888"/>
            <a:ext cx="1689100" cy="1150937"/>
            <a:chOff x="428303" y="4576022"/>
            <a:chExt cx="1689227" cy="1152128"/>
          </a:xfrm>
        </p:grpSpPr>
        <p:sp>
          <p:nvSpPr>
            <p:cNvPr id="6" name="椭圆 5"/>
            <p:cNvSpPr/>
            <p:nvPr/>
          </p:nvSpPr>
          <p:spPr>
            <a:xfrm>
              <a:off x="428303" y="4576022"/>
              <a:ext cx="1493847" cy="1152128"/>
            </a:xfrm>
            <a:prstGeom prst="ellipse">
              <a:avLst/>
            </a:prstGeom>
            <a:gradFill flip="none" rotWithShape="1">
              <a:gsLst>
                <a:gs pos="0">
                  <a:srgbClr val="00B0F0">
                    <a:alpha val="77000"/>
                  </a:srgbClr>
                </a:gs>
                <a:gs pos="50000">
                  <a:srgbClr val="0070C0">
                    <a:alpha val="72000"/>
                  </a:srgbClr>
                </a:gs>
                <a:gs pos="100000">
                  <a:srgbClr val="0070C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b="1" dirty="0">
                  <a:solidFill>
                    <a:schemeClr val="bg1"/>
                  </a:solidFill>
                  <a:latin typeface="华文楷体" panose="02010600040101010101" pitchFamily="2" charset="-122"/>
                  <a:ea typeface="华文楷体" panose="02010600040101010101" pitchFamily="2" charset="-122"/>
                </a:rPr>
                <a:t>CD56</a:t>
              </a:r>
              <a:r>
                <a:rPr lang="en-US" altLang="zh-CN" sz="2000" b="1" baseline="30000" dirty="0">
                  <a:solidFill>
                    <a:schemeClr val="bg1"/>
                  </a:solidFill>
                  <a:latin typeface="华文楷体" panose="02010600040101010101" pitchFamily="2" charset="-122"/>
                  <a:ea typeface="华文楷体" panose="02010600040101010101" pitchFamily="2" charset="-122"/>
                </a:rPr>
                <a:t>dim</a:t>
              </a:r>
              <a:r>
                <a:rPr lang="en-US" altLang="zh-CN" sz="2000" b="1" dirty="0">
                  <a:solidFill>
                    <a:schemeClr val="bg1"/>
                  </a:solidFill>
                  <a:latin typeface="华文楷体" panose="02010600040101010101" pitchFamily="2" charset="-122"/>
                  <a:ea typeface="华文楷体" panose="02010600040101010101" pitchFamily="2" charset="-122"/>
                </a:rPr>
                <a:t> CD16</a:t>
              </a:r>
              <a:r>
                <a:rPr lang="en-US" altLang="zh-CN" sz="2000" b="1" baseline="30000" dirty="0">
                  <a:solidFill>
                    <a:schemeClr val="bg1"/>
                  </a:solidFill>
                  <a:latin typeface="华文楷体" panose="02010600040101010101" pitchFamily="2" charset="-122"/>
                  <a:ea typeface="华文楷体" panose="02010600040101010101" pitchFamily="2" charset="-122"/>
                </a:rPr>
                <a:t>+</a:t>
              </a:r>
              <a:r>
                <a:rPr lang="en-US" altLang="zh-CN" sz="2000" b="1" dirty="0">
                  <a:solidFill>
                    <a:schemeClr val="bg1"/>
                  </a:solidFill>
                  <a:latin typeface="华文楷体" panose="02010600040101010101" pitchFamily="2" charset="-122"/>
                  <a:ea typeface="华文楷体" panose="02010600040101010101" pitchFamily="2" charset="-122"/>
                </a:rPr>
                <a:t> NK</a:t>
              </a:r>
              <a:endParaRPr lang="zh-CN" altLang="en-US" sz="2000" b="1" dirty="0">
                <a:solidFill>
                  <a:schemeClr val="bg1"/>
                </a:solidFill>
                <a:latin typeface="华文楷体" panose="02010600040101010101" pitchFamily="2" charset="-122"/>
                <a:ea typeface="华文楷体" panose="02010600040101010101" pitchFamily="2" charset="-122"/>
              </a:endParaRPr>
            </a:p>
          </p:txBody>
        </p:sp>
        <p:cxnSp>
          <p:nvCxnSpPr>
            <p:cNvPr id="12" name="直接箭头连接符 11"/>
            <p:cNvCxnSpPr/>
            <p:nvPr/>
          </p:nvCxnSpPr>
          <p:spPr>
            <a:xfrm>
              <a:off x="2117530" y="4623696"/>
              <a:ext cx="0" cy="1056779"/>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bwMode="auto">
          <a:xfrm>
            <a:off x="1113155" y="1700213"/>
            <a:ext cx="1549400" cy="1246187"/>
            <a:chOff x="1042127" y="1777922"/>
            <a:chExt cx="1548172" cy="1246088"/>
          </a:xfrm>
        </p:grpSpPr>
        <p:sp>
          <p:nvSpPr>
            <p:cNvPr id="21" name="椭圆 20"/>
            <p:cNvSpPr/>
            <p:nvPr/>
          </p:nvSpPr>
          <p:spPr>
            <a:xfrm>
              <a:off x="1042127" y="1910613"/>
              <a:ext cx="1224136" cy="1008112"/>
            </a:xfrm>
            <a:prstGeom prst="ellipse">
              <a:avLst/>
            </a:prstGeom>
            <a:gradFill flip="none" rotWithShape="1">
              <a:gsLst>
                <a:gs pos="0">
                  <a:srgbClr val="00B0F0">
                    <a:alpha val="77000"/>
                  </a:srgbClr>
                </a:gs>
                <a:gs pos="50000">
                  <a:srgbClr val="0070C0">
                    <a:alpha val="72000"/>
                  </a:srgbClr>
                </a:gs>
                <a:gs pos="100000">
                  <a:srgbClr val="0070C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b="1" dirty="0">
                  <a:latin typeface="华文楷体" panose="02010600040101010101" pitchFamily="2" charset="-122"/>
                  <a:ea typeface="华文楷体" panose="02010600040101010101" pitchFamily="2" charset="-122"/>
                </a:rPr>
                <a:t>IL-10</a:t>
              </a:r>
              <a:endParaRPr lang="zh-CN" altLang="en-US" sz="2000" b="1" dirty="0">
                <a:latin typeface="华文楷体" panose="02010600040101010101" pitchFamily="2" charset="-122"/>
                <a:ea typeface="华文楷体" panose="02010600040101010101" pitchFamily="2" charset="-122"/>
              </a:endParaRPr>
            </a:p>
          </p:txBody>
        </p:sp>
        <p:cxnSp>
          <p:nvCxnSpPr>
            <p:cNvPr id="22" name="直接箭头连接符 21"/>
            <p:cNvCxnSpPr/>
            <p:nvPr/>
          </p:nvCxnSpPr>
          <p:spPr>
            <a:xfrm flipV="1">
              <a:off x="2590299" y="1777922"/>
              <a:ext cx="0" cy="1246088"/>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bwMode="auto">
          <a:xfrm>
            <a:off x="1113155" y="3024188"/>
            <a:ext cx="1549400" cy="1165225"/>
            <a:chOff x="1042127" y="3024010"/>
            <a:chExt cx="1548172" cy="1165831"/>
          </a:xfrm>
        </p:grpSpPr>
        <p:sp>
          <p:nvSpPr>
            <p:cNvPr id="20" name="椭圆 19"/>
            <p:cNvSpPr/>
            <p:nvPr/>
          </p:nvSpPr>
          <p:spPr>
            <a:xfrm>
              <a:off x="1042127" y="3024010"/>
              <a:ext cx="1224136" cy="1008112"/>
            </a:xfrm>
            <a:prstGeom prst="ellipse">
              <a:avLst/>
            </a:prstGeom>
            <a:gradFill flip="none" rotWithShape="1">
              <a:gsLst>
                <a:gs pos="0">
                  <a:srgbClr val="00B0F0">
                    <a:alpha val="77000"/>
                  </a:srgbClr>
                </a:gs>
                <a:gs pos="50000">
                  <a:srgbClr val="0070C0">
                    <a:alpha val="72000"/>
                  </a:srgbClr>
                </a:gs>
                <a:gs pos="100000">
                  <a:srgbClr val="0070C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b="1" dirty="0">
                  <a:latin typeface="华文楷体" panose="02010600040101010101" pitchFamily="2" charset="-122"/>
                  <a:ea typeface="华文楷体" panose="02010600040101010101" pitchFamily="2" charset="-122"/>
                </a:rPr>
                <a:t>IFN-</a:t>
              </a:r>
              <a:r>
                <a:rPr lang="el-GR" altLang="zh-CN" sz="2000" b="1" dirty="0">
                  <a:latin typeface="华文楷体" panose="02010600040101010101" pitchFamily="2" charset="-122"/>
                  <a:ea typeface="华文楷体" panose="02010600040101010101" pitchFamily="2" charset="-122"/>
                </a:rPr>
                <a:t>γ</a:t>
              </a:r>
              <a:endParaRPr lang="zh-CN" altLang="en-US" sz="2000" b="1" dirty="0">
                <a:latin typeface="华文楷体" panose="02010600040101010101" pitchFamily="2" charset="-122"/>
                <a:ea typeface="华文楷体" panose="02010600040101010101" pitchFamily="2" charset="-122"/>
              </a:endParaRPr>
            </a:p>
          </p:txBody>
        </p:sp>
        <p:cxnSp>
          <p:nvCxnSpPr>
            <p:cNvPr id="23" name="直接箭头连接符 22"/>
            <p:cNvCxnSpPr/>
            <p:nvPr/>
          </p:nvCxnSpPr>
          <p:spPr>
            <a:xfrm>
              <a:off x="2590299" y="3132016"/>
              <a:ext cx="0" cy="1057825"/>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grpSp>
      <p:cxnSp>
        <p:nvCxnSpPr>
          <p:cNvPr id="14" name="直接箭头连接符 13"/>
          <p:cNvCxnSpPr/>
          <p:nvPr/>
        </p:nvCxnSpPr>
        <p:spPr>
          <a:xfrm>
            <a:off x="2937510" y="5202555"/>
            <a:ext cx="552450" cy="0"/>
          </a:xfrm>
          <a:prstGeom prst="straightConnector1">
            <a:avLst/>
          </a:prstGeom>
          <a:ln w="38100">
            <a:solidFill>
              <a:srgbClr val="FF0066"/>
            </a:solidFill>
            <a:tailEnd type="arrow"/>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a:off x="2937510" y="2668270"/>
            <a:ext cx="552450" cy="0"/>
          </a:xfrm>
          <a:prstGeom prst="straightConnector1">
            <a:avLst/>
          </a:prstGeom>
          <a:ln w="38100">
            <a:solidFill>
              <a:srgbClr val="FF0066"/>
            </a:solidFill>
            <a:tailEnd type="arrow"/>
          </a:ln>
        </p:spPr>
        <p:style>
          <a:lnRef idx="1">
            <a:schemeClr val="accent1"/>
          </a:lnRef>
          <a:fillRef idx="0">
            <a:schemeClr val="accent1"/>
          </a:fillRef>
          <a:effectRef idx="0">
            <a:schemeClr val="accent1"/>
          </a:effectRef>
          <a:fontRef idx="minor">
            <a:schemeClr val="tx1"/>
          </a:fontRef>
        </p:style>
      </p:cxnSp>
      <p:sp>
        <p:nvSpPr>
          <p:cNvPr id="28" name="右大括号 27"/>
          <p:cNvSpPr/>
          <p:nvPr/>
        </p:nvSpPr>
        <p:spPr>
          <a:xfrm>
            <a:off x="5817235" y="2565400"/>
            <a:ext cx="575945" cy="2740025"/>
          </a:xfrm>
          <a:prstGeom prst="rightBrace">
            <a:avLst/>
          </a:prstGeom>
          <a:ln w="38100">
            <a:solidFill>
              <a:srgbClr val="FF0066"/>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latin typeface="华文楷体" panose="02010600040101010101" pitchFamily="2" charset="-122"/>
              <a:ea typeface="华文楷体" panose="02010600040101010101" pitchFamily="2" charset="-122"/>
            </a:endParaRPr>
          </a:p>
        </p:txBody>
      </p:sp>
      <p:grpSp>
        <p:nvGrpSpPr>
          <p:cNvPr id="59406" name="组合 8"/>
          <p:cNvGrpSpPr/>
          <p:nvPr/>
        </p:nvGrpSpPr>
        <p:grpSpPr bwMode="auto">
          <a:xfrm>
            <a:off x="1476375" y="117475"/>
            <a:ext cx="5407025" cy="812800"/>
            <a:chOff x="2226007" y="417213"/>
            <a:chExt cx="5406703" cy="1016403"/>
          </a:xfrm>
        </p:grpSpPr>
        <p:sp>
          <p:nvSpPr>
            <p:cNvPr id="37" name="矩形 36"/>
            <p:cNvSpPr/>
            <p:nvPr/>
          </p:nvSpPr>
          <p:spPr>
            <a:xfrm>
              <a:off x="2226007" y="417213"/>
              <a:ext cx="5406703" cy="1016403"/>
            </a:xfrm>
            <a:prstGeom prst="rect">
              <a:avLst/>
            </a:prstGeom>
            <a:gradFill flip="none" rotWithShape="1">
              <a:gsLst>
                <a:gs pos="0">
                  <a:srgbClr val="009BD2">
                    <a:shade val="30000"/>
                    <a:satMod val="115000"/>
                  </a:srgbClr>
                </a:gs>
                <a:gs pos="50000">
                  <a:srgbClr val="009BD2">
                    <a:shade val="67500"/>
                    <a:satMod val="115000"/>
                  </a:srgbClr>
                </a:gs>
                <a:gs pos="100000">
                  <a:srgbClr val="009BD2">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3" name="TextBox 32"/>
            <p:cNvSpPr txBox="1"/>
            <p:nvPr/>
          </p:nvSpPr>
          <p:spPr>
            <a:xfrm>
              <a:off x="2465706" y="619700"/>
              <a:ext cx="5073348" cy="654284"/>
            </a:xfrm>
            <a:prstGeom prst="rect">
              <a:avLst/>
            </a:prstGeom>
            <a:noFill/>
          </p:spPr>
          <p:txBody>
            <a:bodyPr>
              <a:spAutoFit/>
            </a:bodyPr>
            <a:lstStyle/>
            <a:p>
              <a:pPr algn="ctr">
                <a:defRPr/>
              </a:pPr>
              <a:r>
                <a:rPr lang="en-US" altLang="zh-CN" sz="2800" b="1" dirty="0" smtClean="0">
                  <a:solidFill>
                    <a:schemeClr val="bg1"/>
                  </a:solidFill>
                  <a:latin typeface="宋体" panose="02010600030101010101" pitchFamily="2" charset="-122"/>
                </a:rPr>
                <a:t>LIT</a:t>
              </a:r>
              <a:r>
                <a:rPr lang="zh-CN" altLang="en-US" sz="2800" b="1" dirty="0" smtClean="0">
                  <a:solidFill>
                    <a:schemeClr val="bg1"/>
                  </a:solidFill>
                  <a:latin typeface="宋体" panose="02010600030101010101" pitchFamily="2" charset="-122"/>
                </a:rPr>
                <a:t>后成功妊娠的可能机制</a:t>
              </a:r>
              <a:endParaRPr lang="zh-CN" altLang="en-US" sz="2800" b="1" dirty="0">
                <a:solidFill>
                  <a:schemeClr val="bg1"/>
                </a:solidFill>
                <a:latin typeface="宋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28"/>
                                        </p:tgtEl>
                                        <p:attrNameLst>
                                          <p:attrName>style.visibility</p:attrName>
                                        </p:attrNameLst>
                                      </p:cBhvr>
                                      <p:to>
                                        <p:strVal val="visible"/>
                                      </p:to>
                                    </p:set>
                                  </p:childTnLst>
                                </p:cTn>
                              </p:par>
                            </p:childTnLst>
                          </p:cTn>
                        </p:par>
                        <p:par>
                          <p:cTn id="38" fill="hold">
                            <p:stCondLst>
                              <p:cond delay="0"/>
                            </p:stCondLst>
                            <p:childTnLst>
                              <p:par>
                                <p:cTn id="39" presetID="10" presetClass="entr" presetSubtype="0"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8"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p:nvPr/>
        </p:nvSpPr>
        <p:spPr>
          <a:xfrm>
            <a:off x="594544" y="171624"/>
            <a:ext cx="7488832" cy="936104"/>
          </a:xfrm>
          <a:prstGeom prst="rect">
            <a:avLst/>
          </a:prstGeom>
        </p:spPr>
        <p:txBody>
          <a:bodyPr anchor="ctr"/>
          <a:lstStyle>
            <a:lvl1pPr algn="l" defTabSz="914400" rtl="0" eaLnBrk="1" latinLnBrk="0" hangingPunct="1">
              <a:spcBef>
                <a:spcPct val="0"/>
              </a:spcBef>
              <a:buNone/>
              <a:defRPr sz="2800" b="1" kern="1200">
                <a:solidFill>
                  <a:schemeClr val="tx1"/>
                </a:solidFill>
                <a:latin typeface="黑体" panose="02010600030101010101" pitchFamily="49" charset="-122"/>
                <a:ea typeface="黑体" panose="02010600030101010101" pitchFamily="49" charset="-122"/>
                <a:cs typeface="+mj-cs"/>
              </a:defRPr>
            </a:lvl1pPr>
          </a:lstStyle>
          <a:p>
            <a:r>
              <a:rPr lang="zh-CN" altLang="en-US"/>
              <a:t>淋巴细胞治疗后的免疫学变化</a:t>
            </a:r>
            <a:endParaRPr lang="zh-CN" altLang="en-US"/>
          </a:p>
        </p:txBody>
      </p:sp>
      <p:sp>
        <p:nvSpPr>
          <p:cNvPr id="8" name="文本框 7"/>
          <p:cNvSpPr txBox="1"/>
          <p:nvPr/>
        </p:nvSpPr>
        <p:spPr>
          <a:xfrm>
            <a:off x="594360" y="2600325"/>
            <a:ext cx="7352665" cy="521970"/>
          </a:xfrm>
          <a:prstGeom prst="rect">
            <a:avLst/>
          </a:prstGeom>
          <a:noFill/>
        </p:spPr>
        <p:txBody>
          <a:bodyPr wrap="square" rtlCol="0" anchor="t">
            <a:spAutoFit/>
          </a:bodyPr>
          <a:p>
            <a:r>
              <a:rPr lang="zh-CN" altLang="en-US" sz="2800" b="1">
                <a:solidFill>
                  <a:srgbClr val="FF0000"/>
                </a:solidFill>
              </a:rPr>
              <a:t>为什么</a:t>
            </a:r>
            <a:r>
              <a:rPr lang="en-US" altLang="zh-CN" sz="2800" b="1">
                <a:solidFill>
                  <a:srgbClr val="FF0000"/>
                </a:solidFill>
              </a:rPr>
              <a:t>LIT</a:t>
            </a:r>
            <a:r>
              <a:rPr lang="zh-CN" altLang="en-US" sz="2800" b="1">
                <a:solidFill>
                  <a:srgbClr val="FF0000"/>
                </a:solidFill>
              </a:rPr>
              <a:t>治疗后封闭抗体转阳，还会流产？</a:t>
            </a:r>
            <a:endParaRPr lang="zh-CN" altLang="en-US" sz="2800" b="1">
              <a:solidFill>
                <a:srgbClr val="FF0000"/>
              </a:solidFill>
            </a:endParaRPr>
          </a:p>
        </p:txBody>
      </p:sp>
      <p:sp>
        <p:nvSpPr>
          <p:cNvPr id="3" name="灯片编号占位符 2"/>
          <p:cNvSpPr>
            <a:spLocks noGrp="1"/>
          </p:cNvSpPr>
          <p:nvPr>
            <p:ph type="sldNum" sz="quarter" idx="12"/>
          </p:nvPr>
        </p:nvSpPr>
        <p:spPr/>
        <p:txBody>
          <a:bodyPr/>
          <a:p>
            <a:fld id="{0C913308-F349-4B6D-A68A-DD1791B4A57B}" type="slidenum">
              <a:rPr lang="zh-CN" altLang="en-US" smtClean="0"/>
            </a:fld>
            <a:endParaRPr lang="zh-CN" altLang="en-US"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03835" y="5555615"/>
            <a:ext cx="4283710" cy="398780"/>
          </a:xfrm>
          <a:prstGeom prst="rect">
            <a:avLst/>
          </a:prstGeom>
          <a:solidFill>
            <a:schemeClr val="accent1">
              <a:lumMod val="20000"/>
              <a:lumOff val="80000"/>
            </a:schemeClr>
          </a:solidFill>
        </p:spPr>
        <p:txBody>
          <a:bodyPr wrap="square" rtlCol="0">
            <a:spAutoFit/>
          </a:bodyPr>
          <a:lstStyle/>
          <a:p>
            <a:pPr algn="ctr"/>
            <a:r>
              <a:rPr lang="en-US" altLang="zh-CN" sz="2000" b="1" dirty="0" smtClean="0">
                <a:solidFill>
                  <a:srgbClr val="FF0000"/>
                </a:solidFill>
                <a:latin typeface="+mn-lt"/>
              </a:rPr>
              <a:t>36%</a:t>
            </a:r>
            <a:r>
              <a:rPr lang="en-US" altLang="zh-CN" sz="2000" dirty="0" smtClean="0">
                <a:latin typeface="+mn-lt"/>
              </a:rPr>
              <a:t> </a:t>
            </a:r>
            <a:r>
              <a:rPr lang="en-US" altLang="zh-CN" sz="2000" dirty="0" err="1" smtClean="0">
                <a:latin typeface="+mn-lt"/>
              </a:rPr>
              <a:t>RM</a:t>
            </a:r>
            <a:r>
              <a:rPr lang="zh-CN" altLang="en-US" sz="2000" dirty="0" smtClean="0">
                <a:latin typeface="+mn-lt"/>
              </a:rPr>
              <a:t>患者行</a:t>
            </a:r>
            <a:r>
              <a:rPr lang="en-US" altLang="zh-CN" sz="2000" dirty="0" smtClean="0">
                <a:latin typeface="+mn-lt"/>
              </a:rPr>
              <a:t> LIT </a:t>
            </a:r>
            <a:r>
              <a:rPr lang="zh-CN" altLang="en-US" sz="2000" dirty="0" smtClean="0">
                <a:latin typeface="+mn-lt"/>
              </a:rPr>
              <a:t>后</a:t>
            </a:r>
            <a:r>
              <a:rPr lang="en-US" sz="2000" dirty="0" err="1" smtClean="0"/>
              <a:t>IFN</a:t>
            </a:r>
            <a:r>
              <a:rPr lang="en-US" sz="2000" dirty="0" smtClean="0"/>
              <a:t>-</a:t>
            </a:r>
            <a:r>
              <a:rPr lang="el-GR" sz="2000" dirty="0" smtClean="0"/>
              <a:t>γ/</a:t>
            </a:r>
            <a:r>
              <a:rPr lang="en-US" sz="2000" dirty="0" smtClean="0"/>
              <a:t> IL-10 </a:t>
            </a:r>
            <a:r>
              <a:rPr lang="zh-CN" altLang="en-US" sz="2000" dirty="0" smtClean="0">
                <a:latin typeface="+mn-lt"/>
              </a:rPr>
              <a:t>增高</a:t>
            </a:r>
            <a:endParaRPr lang="zh-CN" altLang="en-US" sz="2000" dirty="0">
              <a:latin typeface="+mn-lt"/>
            </a:endParaRPr>
          </a:p>
        </p:txBody>
      </p:sp>
      <p:pic>
        <p:nvPicPr>
          <p:cNvPr id="416770" name="Picture 2" descr="C:\Users\sony\Desktop\Histogram of IFN_IL10 分布图.tif"/>
          <p:cNvPicPr>
            <a:picLocks noChangeAspect="1" noChangeArrowheads="1"/>
          </p:cNvPicPr>
          <p:nvPr/>
        </p:nvPicPr>
        <p:blipFill>
          <a:blip r:embed="rId1"/>
          <a:srcRect t="5725"/>
          <a:stretch>
            <a:fillRect/>
          </a:stretch>
        </p:blipFill>
        <p:spPr bwMode="auto">
          <a:xfrm>
            <a:off x="306705" y="2239010"/>
            <a:ext cx="3894455" cy="2959100"/>
          </a:xfrm>
          <a:prstGeom prst="rect">
            <a:avLst/>
          </a:prstGeom>
          <a:noFill/>
        </p:spPr>
      </p:pic>
      <p:sp>
        <p:nvSpPr>
          <p:cNvPr id="16" name="TextBox 15"/>
          <p:cNvSpPr txBox="1"/>
          <p:nvPr/>
        </p:nvSpPr>
        <p:spPr>
          <a:xfrm>
            <a:off x="4635500" y="2199005"/>
            <a:ext cx="4370705" cy="398780"/>
          </a:xfrm>
          <a:prstGeom prst="rect">
            <a:avLst/>
          </a:prstGeom>
          <a:solidFill>
            <a:schemeClr val="accent5">
              <a:lumMod val="20000"/>
              <a:lumOff val="80000"/>
            </a:schemeClr>
          </a:solidFill>
        </p:spPr>
        <p:txBody>
          <a:bodyPr wrap="square" rtlCol="0">
            <a:spAutoFit/>
          </a:bodyPr>
          <a:lstStyle/>
          <a:p>
            <a:pPr lvl="0" algn="ctr"/>
            <a:r>
              <a:rPr lang="en-US" altLang="zh-CN" sz="2000" b="1" dirty="0" smtClean="0">
                <a:solidFill>
                  <a:srgbClr val="FF0000"/>
                </a:solidFill>
                <a:latin typeface="+mn-lt"/>
              </a:rPr>
              <a:t>30%</a:t>
            </a:r>
            <a:r>
              <a:rPr lang="en-US" altLang="zh-CN" sz="2000" dirty="0" smtClean="0">
                <a:latin typeface="+mn-lt"/>
              </a:rPr>
              <a:t> </a:t>
            </a:r>
            <a:r>
              <a:rPr lang="en-US" altLang="zh-CN" sz="2000" dirty="0" err="1" smtClean="0">
                <a:latin typeface="+mn-lt"/>
              </a:rPr>
              <a:t>RM</a:t>
            </a:r>
            <a:r>
              <a:rPr lang="zh-CN" altLang="en-US" sz="2000" dirty="0" smtClean="0">
                <a:latin typeface="+mn-lt"/>
              </a:rPr>
              <a:t>患者行</a:t>
            </a:r>
            <a:r>
              <a:rPr lang="en-US" altLang="zh-CN" sz="2000" dirty="0" smtClean="0">
                <a:latin typeface="+mn-lt"/>
              </a:rPr>
              <a:t> LIT </a:t>
            </a:r>
            <a:r>
              <a:rPr lang="zh-CN" altLang="en-US" sz="2000" dirty="0" smtClean="0">
                <a:latin typeface="+mn-lt"/>
              </a:rPr>
              <a:t>后</a:t>
            </a:r>
            <a:r>
              <a:rPr lang="en-US" sz="2000" dirty="0" err="1" smtClean="0"/>
              <a:t>TNF</a:t>
            </a:r>
            <a:r>
              <a:rPr lang="en-US" sz="2000" dirty="0" smtClean="0"/>
              <a:t>-</a:t>
            </a:r>
            <a:r>
              <a:rPr lang="el-GR" sz="2000" dirty="0" smtClean="0"/>
              <a:t>α/</a:t>
            </a:r>
            <a:r>
              <a:rPr lang="en-US" sz="2000" dirty="0" smtClean="0"/>
              <a:t>IL-10 </a:t>
            </a:r>
            <a:r>
              <a:rPr lang="zh-CN" altLang="en-US" sz="2000" dirty="0" smtClean="0">
                <a:latin typeface="+mn-lt"/>
              </a:rPr>
              <a:t>增高</a:t>
            </a:r>
            <a:endParaRPr lang="zh-CN" altLang="en-US" sz="2000" dirty="0">
              <a:latin typeface="+mn-lt"/>
            </a:endParaRPr>
          </a:p>
        </p:txBody>
      </p:sp>
      <p:pic>
        <p:nvPicPr>
          <p:cNvPr id="14" name="Picture 2" descr="E:\临床数据\诊断名单\Th cutoff spss\JPG\Histogram of TNF_IL10分布图.tif"/>
          <p:cNvPicPr>
            <a:picLocks noChangeAspect="1" noChangeArrowheads="1"/>
          </p:cNvPicPr>
          <p:nvPr/>
        </p:nvPicPr>
        <p:blipFill>
          <a:blip r:embed="rId2"/>
          <a:srcRect t="3725"/>
          <a:stretch>
            <a:fillRect/>
          </a:stretch>
        </p:blipFill>
        <p:spPr bwMode="auto">
          <a:xfrm>
            <a:off x="4922520" y="2813050"/>
            <a:ext cx="3783965" cy="2957830"/>
          </a:xfrm>
          <a:prstGeom prst="rect">
            <a:avLst/>
          </a:prstGeom>
          <a:noFill/>
        </p:spPr>
      </p:pic>
      <p:sp>
        <p:nvSpPr>
          <p:cNvPr id="17" name="TextBox 16"/>
          <p:cNvSpPr txBox="1"/>
          <p:nvPr/>
        </p:nvSpPr>
        <p:spPr>
          <a:xfrm>
            <a:off x="5596528" y="383520"/>
            <a:ext cx="1676400" cy="553085"/>
          </a:xfrm>
          <a:prstGeom prst="rect">
            <a:avLst/>
          </a:prstGeom>
          <a:noFill/>
        </p:spPr>
        <p:txBody>
          <a:bodyPr wrap="square" rtlCol="0">
            <a:spAutoFit/>
          </a:bodyPr>
          <a:lstStyle/>
          <a:p>
            <a:r>
              <a:rPr lang="en-US" altLang="zh-CN" sz="3000" b="1" dirty="0" smtClean="0">
                <a:solidFill>
                  <a:srgbClr val="FF0000"/>
                </a:solidFill>
                <a:latin typeface="Arial Unicode MS" panose="020B0604020202020204" charset="-122"/>
                <a:ea typeface="Arial Unicode MS" panose="020B0604020202020204" charset="-122"/>
                <a:cs typeface="Arial" panose="020B0604020202020204" pitchFamily="34" charset="0"/>
              </a:rPr>
              <a:t>-- RM</a:t>
            </a:r>
            <a:endParaRPr lang="en-US" altLang="zh-CN" sz="3000" b="1" dirty="0" smtClean="0">
              <a:solidFill>
                <a:srgbClr val="FF0000"/>
              </a:solidFill>
              <a:latin typeface="Arial Unicode MS" panose="020B0604020202020204" charset="-122"/>
              <a:ea typeface="Arial Unicode MS" panose="020B0604020202020204" charset="-122"/>
              <a:cs typeface="Arial" panose="020B0604020202020204" pitchFamily="34" charset="0"/>
            </a:endParaRPr>
          </a:p>
        </p:txBody>
      </p:sp>
      <p:sp>
        <p:nvSpPr>
          <p:cNvPr id="2" name="标题 1"/>
          <p:cNvSpPr/>
          <p:nvPr/>
        </p:nvSpPr>
        <p:spPr>
          <a:xfrm>
            <a:off x="594544" y="171624"/>
            <a:ext cx="7488832" cy="936104"/>
          </a:xfrm>
          <a:prstGeom prst="rect">
            <a:avLst/>
          </a:prstGeom>
        </p:spPr>
        <p:txBody>
          <a:bodyPr anchor="ctr"/>
          <a:lstStyle>
            <a:lvl1pPr algn="l" defTabSz="914400" rtl="0" eaLnBrk="1" latinLnBrk="0" hangingPunct="1">
              <a:spcBef>
                <a:spcPct val="0"/>
              </a:spcBef>
              <a:buNone/>
              <a:defRPr sz="2800" b="1" kern="1200">
                <a:solidFill>
                  <a:schemeClr val="tx1"/>
                </a:solidFill>
                <a:latin typeface="黑体" panose="02010600030101010101" pitchFamily="49" charset="-122"/>
                <a:ea typeface="黑体" panose="02010600030101010101" pitchFamily="49" charset="-122"/>
                <a:cs typeface="+mj-cs"/>
              </a:defRPr>
            </a:lvl1pPr>
          </a:lstStyle>
          <a:p>
            <a:r>
              <a:rPr lang="zh-CN" altLang="en-US" sz="3000">
                <a:latin typeface="宋体" panose="02010600030101010101" pitchFamily="2" charset="-122"/>
                <a:ea typeface="宋体" panose="02010600030101010101" pitchFamily="2" charset="-122"/>
              </a:rPr>
              <a:t>淋巴细胞治疗后的免疫学变化</a:t>
            </a:r>
            <a:endParaRPr lang="zh-CN" altLang="en-US" sz="3000">
              <a:latin typeface="宋体" panose="02010600030101010101" pitchFamily="2" charset="-122"/>
              <a:ea typeface="宋体" panose="02010600030101010101" pitchFamily="2" charset="-122"/>
            </a:endParaRPr>
          </a:p>
        </p:txBody>
      </p:sp>
      <p:sp>
        <p:nvSpPr>
          <p:cNvPr id="9" name="文本框 8"/>
          <p:cNvSpPr txBox="1"/>
          <p:nvPr/>
        </p:nvSpPr>
        <p:spPr>
          <a:xfrm>
            <a:off x="953770" y="1350645"/>
            <a:ext cx="949960" cy="521970"/>
          </a:xfrm>
          <a:prstGeom prst="rect">
            <a:avLst/>
          </a:prstGeom>
          <a:noFill/>
        </p:spPr>
        <p:txBody>
          <a:bodyPr wrap="square" rtlCol="0" anchor="t">
            <a:spAutoFit/>
          </a:bodyPr>
          <a:p>
            <a:r>
              <a:rPr lang="en-US" altLang="zh-CN" sz="2800" b="1" dirty="0" err="1" smtClean="0">
                <a:solidFill>
                  <a:schemeClr val="tx2">
                    <a:lumMod val="60000"/>
                    <a:lumOff val="40000"/>
                  </a:schemeClr>
                </a:solidFill>
                <a:sym typeface="+mn-ea"/>
              </a:rPr>
              <a:t>IFN</a:t>
            </a:r>
            <a:r>
              <a:rPr lang="en-US" altLang="zh-CN" sz="2800" b="1" dirty="0" smtClean="0">
                <a:solidFill>
                  <a:schemeClr val="tx2">
                    <a:lumMod val="60000"/>
                    <a:lumOff val="40000"/>
                  </a:schemeClr>
                </a:solidFill>
                <a:sym typeface="+mn-ea"/>
              </a:rPr>
              <a:t>-</a:t>
            </a:r>
            <a:r>
              <a:rPr lang="el-GR" altLang="zh-CN" sz="2800" b="1" dirty="0" smtClean="0">
                <a:solidFill>
                  <a:schemeClr val="tx2">
                    <a:lumMod val="60000"/>
                    <a:lumOff val="40000"/>
                  </a:schemeClr>
                </a:solidFill>
                <a:sym typeface="+mn-ea"/>
              </a:rPr>
              <a:t>γ</a:t>
            </a:r>
            <a:endParaRPr lang="el-GR" altLang="zh-CN" sz="2800" b="1" dirty="0" smtClean="0">
              <a:solidFill>
                <a:schemeClr val="tx2">
                  <a:lumMod val="60000"/>
                  <a:lumOff val="40000"/>
                </a:schemeClr>
              </a:solidFill>
              <a:sym typeface="+mn-ea"/>
            </a:endParaRPr>
          </a:p>
        </p:txBody>
      </p:sp>
      <p:sp>
        <p:nvSpPr>
          <p:cNvPr id="12" name="文本框 11"/>
          <p:cNvSpPr txBox="1"/>
          <p:nvPr/>
        </p:nvSpPr>
        <p:spPr>
          <a:xfrm>
            <a:off x="5314315" y="1334135"/>
            <a:ext cx="1544320" cy="521970"/>
          </a:xfrm>
          <a:prstGeom prst="rect">
            <a:avLst/>
          </a:prstGeom>
          <a:noFill/>
        </p:spPr>
        <p:txBody>
          <a:bodyPr wrap="square" rtlCol="0" anchor="t">
            <a:spAutoFit/>
          </a:bodyPr>
          <a:p>
            <a:r>
              <a:rPr lang="en-US" altLang="zh-CN" sz="2800" b="1" dirty="0" smtClean="0">
                <a:solidFill>
                  <a:schemeClr val="tx2">
                    <a:lumMod val="60000"/>
                    <a:lumOff val="40000"/>
                  </a:schemeClr>
                </a:solidFill>
                <a:sym typeface="+mn-ea"/>
              </a:rPr>
              <a:t>TNF-α</a:t>
            </a:r>
            <a:endParaRPr lang="el-GR" altLang="zh-CN" sz="2800" b="1" dirty="0" smtClean="0">
              <a:solidFill>
                <a:schemeClr val="tx2">
                  <a:lumMod val="60000"/>
                  <a:lumOff val="40000"/>
                </a:schemeClr>
              </a:solidFill>
              <a:sym typeface="+mn-ea"/>
            </a:endParaRPr>
          </a:p>
        </p:txBody>
      </p:sp>
      <p:sp>
        <p:nvSpPr>
          <p:cNvPr id="18" name="矩形 17"/>
          <p:cNvSpPr/>
          <p:nvPr/>
        </p:nvSpPr>
        <p:spPr>
          <a:xfrm>
            <a:off x="966470" y="2341245"/>
            <a:ext cx="661035" cy="2168525"/>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矩形 23"/>
          <p:cNvSpPr/>
          <p:nvPr/>
        </p:nvSpPr>
        <p:spPr>
          <a:xfrm>
            <a:off x="5524500" y="2931160"/>
            <a:ext cx="614680" cy="215265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灯片编号占位符 2"/>
          <p:cNvSpPr>
            <a:spLocks noGrp="1"/>
          </p:cNvSpPr>
          <p:nvPr>
            <p:ph type="sldNum" sz="quarter" idx="12"/>
          </p:nvPr>
        </p:nvSpPr>
        <p:spPr/>
        <p:txBody>
          <a:bodyPr/>
          <a:p>
            <a:fld id="{0C913308-F349-4B6D-A68A-DD1791B4A57B}" type="slidenum">
              <a:rPr lang="zh-CN" altLang="en-US" smtClean="0"/>
            </a:fld>
            <a:endParaRPr lang="zh-CN" altLang="en-US"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5746" name="Picture 2" descr="E:\临床数据\诊断名单\Th cutoff spss\分布图.tif"/>
          <p:cNvPicPr>
            <a:picLocks noChangeAspect="1" noChangeArrowheads="1"/>
          </p:cNvPicPr>
          <p:nvPr/>
        </p:nvPicPr>
        <p:blipFill>
          <a:blip r:embed="rId1"/>
          <a:srcRect/>
          <a:stretch>
            <a:fillRect/>
          </a:stretch>
        </p:blipFill>
        <p:spPr bwMode="auto">
          <a:xfrm>
            <a:off x="2384425" y="2014855"/>
            <a:ext cx="4344670" cy="3427730"/>
          </a:xfrm>
          <a:prstGeom prst="rect">
            <a:avLst/>
          </a:prstGeom>
          <a:noFill/>
        </p:spPr>
      </p:pic>
      <p:sp>
        <p:nvSpPr>
          <p:cNvPr id="15" name="右大括号 14"/>
          <p:cNvSpPr/>
          <p:nvPr/>
        </p:nvSpPr>
        <p:spPr bwMode="auto">
          <a:xfrm>
            <a:off x="2895600" y="1871246"/>
            <a:ext cx="228600" cy="609600"/>
          </a:xfrm>
          <a:prstGeom prst="rightBrace">
            <a:avLst/>
          </a:prstGeom>
          <a:noFill/>
          <a:ln w="9525" cap="flat" cmpd="sng" algn="ctr">
            <a:solidFill>
              <a:schemeClr val="tx1"/>
            </a:solidFill>
            <a:prstDash val="solid"/>
            <a:round/>
            <a:headEnd type="none" w="med" len="med"/>
            <a:tailEnd type="none" w="med" len="med"/>
          </a:ln>
          <a:effectLst/>
          <a:scene3d>
            <a:camera prst="orthographicFront">
              <a:rot lat="5400000" lon="0" rev="0"/>
            </a:camera>
            <a:lightRig rig="threePt" dir="t"/>
          </a:scene3d>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Calibri" panose="020F0502020204030204" charset="0"/>
              <a:ea typeface="楷体_GB2312" panose="02010609030101010101" pitchFamily="49" charset="-122"/>
            </a:endParaRPr>
          </a:p>
        </p:txBody>
      </p:sp>
      <p:sp>
        <p:nvSpPr>
          <p:cNvPr id="4" name="文本框 3"/>
          <p:cNvSpPr txBox="1"/>
          <p:nvPr/>
        </p:nvSpPr>
        <p:spPr>
          <a:xfrm>
            <a:off x="2502535" y="5680075"/>
            <a:ext cx="4210050" cy="398780"/>
          </a:xfrm>
          <a:prstGeom prst="rect">
            <a:avLst/>
          </a:prstGeom>
          <a:solidFill>
            <a:schemeClr val="tx2">
              <a:lumMod val="20000"/>
              <a:lumOff val="80000"/>
            </a:schemeClr>
          </a:solidFill>
        </p:spPr>
        <p:txBody>
          <a:bodyPr wrap="square" rtlCol="0" anchor="t">
            <a:spAutoFit/>
          </a:bodyPr>
          <a:p>
            <a:pPr algn="ctr"/>
            <a:r>
              <a:rPr lang="en-US" altLang="zh-CN" sz="2000" b="1" dirty="0" err="1" smtClean="0">
                <a:solidFill>
                  <a:srgbClr val="FF0000"/>
                </a:solidFill>
                <a:sym typeface="+mn-ea"/>
              </a:rPr>
              <a:t>26% </a:t>
            </a:r>
            <a:r>
              <a:rPr lang="en-US" altLang="zh-CN" sz="2000" dirty="0" err="1" smtClean="0">
                <a:sym typeface="+mn-ea"/>
              </a:rPr>
              <a:t>RM</a:t>
            </a:r>
            <a:r>
              <a:rPr lang="zh-CN" altLang="en-US" sz="2000" dirty="0" smtClean="0">
                <a:sym typeface="+mn-ea"/>
              </a:rPr>
              <a:t>患者行</a:t>
            </a:r>
            <a:r>
              <a:rPr lang="en-US" altLang="zh-CN" sz="2000" dirty="0" smtClean="0">
                <a:sym typeface="+mn-ea"/>
              </a:rPr>
              <a:t>LIT</a:t>
            </a:r>
            <a:r>
              <a:rPr lang="zh-CN" altLang="en-US" sz="2000" dirty="0" smtClean="0">
                <a:sym typeface="+mn-ea"/>
              </a:rPr>
              <a:t>后</a:t>
            </a:r>
            <a:r>
              <a:rPr lang="en-US" altLang="zh-CN" sz="2000" dirty="0" err="1" smtClean="0">
                <a:sym typeface="+mn-ea"/>
              </a:rPr>
              <a:t>NK</a:t>
            </a:r>
            <a:r>
              <a:rPr lang="zh-CN" altLang="en-US" sz="2000" dirty="0" smtClean="0">
                <a:sym typeface="+mn-ea"/>
              </a:rPr>
              <a:t>毒性增高</a:t>
            </a:r>
            <a:endParaRPr lang="zh-CN" altLang="en-US" sz="2000"/>
          </a:p>
        </p:txBody>
      </p:sp>
      <p:sp>
        <p:nvSpPr>
          <p:cNvPr id="7" name="文本框 6"/>
          <p:cNvSpPr txBox="1"/>
          <p:nvPr/>
        </p:nvSpPr>
        <p:spPr>
          <a:xfrm>
            <a:off x="2401570" y="1391285"/>
            <a:ext cx="4023995" cy="521970"/>
          </a:xfrm>
          <a:prstGeom prst="rect">
            <a:avLst/>
          </a:prstGeom>
          <a:noFill/>
        </p:spPr>
        <p:txBody>
          <a:bodyPr wrap="square" rtlCol="0">
            <a:spAutoFit/>
          </a:bodyPr>
          <a:p>
            <a:pPr algn="ctr"/>
            <a:r>
              <a:rPr lang="en-US" altLang="zh-CN" sz="2800" b="1">
                <a:solidFill>
                  <a:schemeClr val="tx2">
                    <a:lumMod val="60000"/>
                    <a:lumOff val="40000"/>
                  </a:schemeClr>
                </a:solidFill>
              </a:rPr>
              <a:t>NK cell cytotoxity</a:t>
            </a:r>
            <a:endParaRPr lang="en-US" altLang="zh-CN" sz="2800" b="1">
              <a:solidFill>
                <a:schemeClr val="tx2">
                  <a:lumMod val="60000"/>
                  <a:lumOff val="40000"/>
                </a:schemeClr>
              </a:solidFill>
            </a:endParaRPr>
          </a:p>
        </p:txBody>
      </p:sp>
      <p:sp>
        <p:nvSpPr>
          <p:cNvPr id="24" name="矩形 23"/>
          <p:cNvSpPr/>
          <p:nvPr/>
        </p:nvSpPr>
        <p:spPr>
          <a:xfrm>
            <a:off x="3080385" y="2480945"/>
            <a:ext cx="716915" cy="216789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TextBox 16"/>
          <p:cNvSpPr txBox="1"/>
          <p:nvPr/>
        </p:nvSpPr>
        <p:spPr>
          <a:xfrm>
            <a:off x="5596528" y="383520"/>
            <a:ext cx="1676400" cy="553085"/>
          </a:xfrm>
          <a:prstGeom prst="rect">
            <a:avLst/>
          </a:prstGeom>
          <a:noFill/>
        </p:spPr>
        <p:txBody>
          <a:bodyPr wrap="square" rtlCol="0">
            <a:spAutoFit/>
          </a:bodyPr>
          <a:lstStyle/>
          <a:p>
            <a:r>
              <a:rPr lang="en-US" altLang="zh-CN" sz="3000" b="1" dirty="0" smtClean="0">
                <a:solidFill>
                  <a:srgbClr val="FF0000"/>
                </a:solidFill>
                <a:latin typeface="Arial Unicode MS" panose="020B0604020202020204" charset="-122"/>
                <a:ea typeface="Arial Unicode MS" panose="020B0604020202020204" charset="-122"/>
                <a:cs typeface="Arial" panose="020B0604020202020204" pitchFamily="34" charset="0"/>
              </a:rPr>
              <a:t>-- RM</a:t>
            </a:r>
            <a:endParaRPr lang="en-US" altLang="zh-CN" sz="3000" b="1" dirty="0" smtClean="0">
              <a:solidFill>
                <a:srgbClr val="FF0000"/>
              </a:solidFill>
              <a:latin typeface="Arial Unicode MS" panose="020B0604020202020204" charset="-122"/>
              <a:ea typeface="Arial Unicode MS" panose="020B0604020202020204" charset="-122"/>
              <a:cs typeface="Arial" panose="020B0604020202020204" pitchFamily="34" charset="0"/>
            </a:endParaRPr>
          </a:p>
        </p:txBody>
      </p:sp>
      <p:sp>
        <p:nvSpPr>
          <p:cNvPr id="9" name="标题 1"/>
          <p:cNvSpPr/>
          <p:nvPr/>
        </p:nvSpPr>
        <p:spPr>
          <a:xfrm>
            <a:off x="594544" y="171624"/>
            <a:ext cx="7488832" cy="936104"/>
          </a:xfrm>
          <a:prstGeom prst="rect">
            <a:avLst/>
          </a:prstGeom>
        </p:spPr>
        <p:txBody>
          <a:bodyPr anchor="ctr"/>
          <a:lstStyle>
            <a:lvl1pPr algn="l" defTabSz="914400" rtl="0" eaLnBrk="1" latinLnBrk="0" hangingPunct="1">
              <a:spcBef>
                <a:spcPct val="0"/>
              </a:spcBef>
              <a:buNone/>
              <a:defRPr sz="2800" b="1" kern="1200">
                <a:solidFill>
                  <a:schemeClr val="tx1"/>
                </a:solidFill>
                <a:latin typeface="黑体" panose="02010600030101010101" pitchFamily="49" charset="-122"/>
                <a:ea typeface="黑体" panose="02010600030101010101" pitchFamily="49" charset="-122"/>
                <a:cs typeface="+mj-cs"/>
              </a:defRPr>
            </a:lvl1pPr>
          </a:lstStyle>
          <a:p>
            <a:r>
              <a:rPr lang="zh-CN" altLang="en-US" sz="3000">
                <a:latin typeface="宋体" panose="02010600030101010101" pitchFamily="2" charset="-122"/>
                <a:ea typeface="宋体" panose="02010600030101010101" pitchFamily="2" charset="-122"/>
              </a:rPr>
              <a:t>淋巴细胞治疗后的免疫学变化</a:t>
            </a:r>
            <a:endParaRPr lang="zh-CN" altLang="en-US" sz="3000">
              <a:latin typeface="宋体" panose="02010600030101010101" pitchFamily="2" charset="-122"/>
              <a:ea typeface="宋体" panose="02010600030101010101" pitchFamily="2" charset="-122"/>
            </a:endParaRPr>
          </a:p>
        </p:txBody>
      </p:sp>
      <p:sp>
        <p:nvSpPr>
          <p:cNvPr id="2" name="灯片编号占位符 1"/>
          <p:cNvSpPr>
            <a:spLocks noGrp="1"/>
          </p:cNvSpPr>
          <p:nvPr>
            <p:ph type="sldNum" sz="quarter" idx="12"/>
          </p:nvPr>
        </p:nvSpPr>
        <p:spPr/>
        <p:txBody>
          <a:bodyPr/>
          <a:p>
            <a:fld id="{0C913308-F349-4B6D-A68A-DD1791B4A57B}" type="slidenum">
              <a:rPr lang="zh-CN" altLang="en-US" smtClean="0"/>
            </a:fld>
            <a:endParaRPr lang="zh-CN" altLang="en-US"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a:t>小结</a:t>
            </a:r>
            <a:endParaRPr lang="zh-CN" altLang="en-US"/>
          </a:p>
        </p:txBody>
      </p:sp>
      <p:sp>
        <p:nvSpPr>
          <p:cNvPr id="4" name="灯片编号占位符 3"/>
          <p:cNvSpPr>
            <a:spLocks noGrp="1"/>
          </p:cNvSpPr>
          <p:nvPr>
            <p:ph type="sldNum" sz="quarter" idx="12"/>
          </p:nvPr>
        </p:nvSpPr>
        <p:spPr/>
        <p:txBody>
          <a:bodyPr/>
          <a:p>
            <a:fld id="{0C913308-F349-4B6D-A68A-DD1791B4A57B}" type="slidenum">
              <a:rPr lang="zh-CN" altLang="en-US" smtClean="0"/>
            </a:fld>
            <a:endParaRPr lang="zh-CN" altLang="en-US" dirty="0"/>
          </a:p>
        </p:txBody>
      </p:sp>
      <p:sp>
        <p:nvSpPr>
          <p:cNvPr id="6" name="TextBox 5"/>
          <p:cNvSpPr txBox="1"/>
          <p:nvPr/>
        </p:nvSpPr>
        <p:spPr>
          <a:xfrm>
            <a:off x="1551305" y="2245995"/>
            <a:ext cx="7239000" cy="553085"/>
          </a:xfrm>
          <a:prstGeom prst="rect">
            <a:avLst/>
          </a:prstGeom>
          <a:noFill/>
        </p:spPr>
        <p:txBody>
          <a:bodyPr wrap="square" rtlCol="0">
            <a:spAutoFit/>
          </a:bodyPr>
          <a:p>
            <a:pPr>
              <a:lnSpc>
                <a:spcPct val="150000"/>
              </a:lnSpc>
            </a:pPr>
            <a:r>
              <a:rPr lang="en-US" altLang="zh-CN" sz="2000" b="1" dirty="0" err="1" smtClean="0">
                <a:solidFill>
                  <a:srgbClr val="FF0000"/>
                </a:solidFill>
                <a:latin typeface="Times New Roman" panose="02020603050405020304" pitchFamily="18" charset="0"/>
                <a:cs typeface="Times New Roman" panose="02020603050405020304" pitchFamily="18" charset="0"/>
              </a:rPr>
              <a:t>RM</a:t>
            </a:r>
            <a:r>
              <a:rPr lang="en-US" altLang="zh-CN" sz="2000" b="1" dirty="0" smtClean="0">
                <a:latin typeface="Times New Roman" panose="02020603050405020304" pitchFamily="18" charset="0"/>
                <a:cs typeface="Times New Roman" panose="02020603050405020304" pitchFamily="18" charset="0"/>
              </a:rPr>
              <a:t>:    </a:t>
            </a:r>
            <a:r>
              <a:rPr lang="en-US" altLang="zh-CN" sz="2000" b="1" dirty="0" err="1" smtClean="0">
                <a:latin typeface="Times New Roman" panose="02020603050405020304" pitchFamily="18" charset="0"/>
                <a:cs typeface="Times New Roman" panose="02020603050405020304" pitchFamily="18" charset="0"/>
              </a:rPr>
              <a:t>IFN</a:t>
            </a:r>
            <a:r>
              <a:rPr lang="en-US" altLang="zh-CN" sz="2000" b="1" dirty="0" smtClean="0">
                <a:latin typeface="Times New Roman" panose="02020603050405020304" pitchFamily="18" charset="0"/>
                <a:cs typeface="Times New Roman" panose="02020603050405020304" pitchFamily="18" charset="0"/>
              </a:rPr>
              <a:t>-</a:t>
            </a:r>
            <a:r>
              <a:rPr lang="el-GR" altLang="zh-CN" sz="2000" b="1" dirty="0" smtClean="0">
                <a:latin typeface="Times New Roman" panose="02020603050405020304" pitchFamily="18" charset="0"/>
                <a:cs typeface="Times New Roman" panose="02020603050405020304" pitchFamily="18" charset="0"/>
              </a:rPr>
              <a:t>γ/ </a:t>
            </a:r>
            <a:r>
              <a:rPr lang="en-US" altLang="zh-CN" sz="2000" b="1" dirty="0" smtClean="0">
                <a:latin typeface="Times New Roman" panose="02020603050405020304" pitchFamily="18" charset="0"/>
                <a:cs typeface="Times New Roman" panose="02020603050405020304" pitchFamily="18" charset="0"/>
              </a:rPr>
              <a:t>IL-10</a:t>
            </a:r>
            <a:r>
              <a:rPr lang="zh-CN" altLang="en-US" sz="2000" b="1" dirty="0" smtClean="0">
                <a:latin typeface="Times New Roman" panose="02020603050405020304" pitchFamily="18" charset="0"/>
                <a:cs typeface="Times New Roman" panose="02020603050405020304" pitchFamily="18" charset="0"/>
              </a:rPr>
              <a:t>↓ </a:t>
            </a:r>
            <a:r>
              <a:rPr lang="en-US" altLang="zh-CN" sz="2000" b="1" dirty="0" smtClean="0">
                <a:latin typeface="Times New Roman" panose="02020603050405020304" pitchFamily="18" charset="0"/>
                <a:cs typeface="Times New Roman" panose="02020603050405020304" pitchFamily="18" charset="0"/>
              </a:rPr>
              <a:t> </a:t>
            </a:r>
            <a:r>
              <a:rPr lang="en-US" altLang="zh-CN" sz="2000" b="1" dirty="0" err="1" smtClean="0">
                <a:latin typeface="Times New Roman" panose="02020603050405020304" pitchFamily="18" charset="0"/>
                <a:cs typeface="Times New Roman" panose="02020603050405020304" pitchFamily="18" charset="0"/>
              </a:rPr>
              <a:t>TNF</a:t>
            </a:r>
            <a:r>
              <a:rPr lang="en-US" altLang="zh-CN" sz="2000" b="1" dirty="0" smtClean="0">
                <a:latin typeface="Times New Roman" panose="02020603050405020304" pitchFamily="18" charset="0"/>
                <a:cs typeface="Times New Roman" panose="02020603050405020304" pitchFamily="18" charset="0"/>
              </a:rPr>
              <a:t>-</a:t>
            </a:r>
            <a:r>
              <a:rPr lang="el-GR" altLang="zh-CN" sz="2000" b="1" dirty="0" smtClean="0">
                <a:latin typeface="Times New Roman" panose="02020603050405020304" pitchFamily="18" charset="0"/>
                <a:cs typeface="Times New Roman" panose="02020603050405020304" pitchFamily="18" charset="0"/>
              </a:rPr>
              <a:t>α/ </a:t>
            </a:r>
            <a:r>
              <a:rPr lang="en-US" altLang="zh-CN" sz="2000" b="1" dirty="0" smtClean="0">
                <a:latin typeface="Times New Roman" panose="02020603050405020304" pitchFamily="18" charset="0"/>
                <a:cs typeface="Times New Roman" panose="02020603050405020304" pitchFamily="18" charset="0"/>
              </a:rPr>
              <a:t>IL-10</a:t>
            </a:r>
            <a:r>
              <a:rPr lang="zh-CN" altLang="en-US" sz="2000" b="1" dirty="0" smtClean="0">
                <a:latin typeface="Times New Roman" panose="02020603050405020304" pitchFamily="18" charset="0"/>
                <a:cs typeface="Times New Roman" panose="02020603050405020304" pitchFamily="18" charset="0"/>
              </a:rPr>
              <a:t>↓   </a:t>
            </a:r>
            <a:r>
              <a:rPr lang="en-US" altLang="zh-CN" sz="2000" b="1" dirty="0" smtClean="0">
                <a:latin typeface="Times New Roman" panose="02020603050405020304" pitchFamily="18" charset="0"/>
                <a:cs typeface="Times New Roman" panose="02020603050405020304" pitchFamily="18" charset="0"/>
              </a:rPr>
              <a:t> </a:t>
            </a:r>
            <a:r>
              <a:rPr lang="en-US" altLang="zh-CN" sz="2000" b="1" dirty="0" err="1" smtClean="0">
                <a:latin typeface="Times New Roman" panose="02020603050405020304" pitchFamily="18" charset="0"/>
                <a:cs typeface="Times New Roman" panose="02020603050405020304" pitchFamily="18" charset="0"/>
              </a:rPr>
              <a:t>NK</a:t>
            </a:r>
            <a:r>
              <a:rPr lang="zh-CN" altLang="en-US" sz="2000" b="1" dirty="0" smtClean="0">
                <a:latin typeface="Times New Roman" panose="02020603050405020304" pitchFamily="18" charset="0"/>
                <a:cs typeface="Times New Roman" panose="02020603050405020304" pitchFamily="18" charset="0"/>
              </a:rPr>
              <a:t>细胞毒性↓</a:t>
            </a:r>
            <a:endParaRPr lang="zh-CN" altLang="en-US" sz="2000" b="1" dirty="0">
              <a:latin typeface="Times New Roman" panose="02020603050405020304" pitchFamily="18" charset="0"/>
              <a:cs typeface="Times New Roman" panose="02020603050405020304" pitchFamily="18" charset="0"/>
            </a:endParaRPr>
          </a:p>
        </p:txBody>
      </p:sp>
      <p:sp>
        <p:nvSpPr>
          <p:cNvPr id="7" name="TextBox 6"/>
          <p:cNvSpPr txBox="1"/>
          <p:nvPr/>
        </p:nvSpPr>
        <p:spPr>
          <a:xfrm>
            <a:off x="1170305" y="1712595"/>
            <a:ext cx="6019800" cy="398780"/>
          </a:xfrm>
          <a:prstGeom prst="rect">
            <a:avLst/>
          </a:prstGeom>
          <a:noFill/>
        </p:spPr>
        <p:txBody>
          <a:bodyPr wrap="square" rtlCol="0">
            <a:spAutoFit/>
          </a:bodyPr>
          <a:p>
            <a:r>
              <a:rPr lang="zh-CN" altLang="en-US" sz="2000" b="1" dirty="0" smtClean="0"/>
              <a:t>经过</a:t>
            </a:r>
            <a:r>
              <a:rPr lang="en-US" altLang="zh-CN" sz="2000" b="1" dirty="0" smtClean="0"/>
              <a:t>LIT</a:t>
            </a:r>
            <a:r>
              <a:rPr lang="zh-CN" altLang="en-US" sz="2000" b="1" dirty="0" smtClean="0"/>
              <a:t>后降低的免疫指标</a:t>
            </a:r>
            <a:r>
              <a:rPr lang="en-US" altLang="zh-CN" sz="2000" b="1" dirty="0" smtClean="0"/>
              <a:t>:</a:t>
            </a:r>
            <a:endParaRPr lang="zh-CN" altLang="en-US" sz="2000" b="1" dirty="0"/>
          </a:p>
        </p:txBody>
      </p:sp>
      <p:sp>
        <p:nvSpPr>
          <p:cNvPr id="5" name="文本框 4"/>
          <p:cNvSpPr txBox="1"/>
          <p:nvPr/>
        </p:nvSpPr>
        <p:spPr>
          <a:xfrm>
            <a:off x="1184910" y="3401695"/>
            <a:ext cx="5228590" cy="1014730"/>
          </a:xfrm>
          <a:prstGeom prst="rect">
            <a:avLst/>
          </a:prstGeom>
          <a:noFill/>
        </p:spPr>
        <p:txBody>
          <a:bodyPr wrap="none" rtlCol="0" anchor="t">
            <a:spAutoFit/>
          </a:bodyPr>
          <a:p>
            <a:r>
              <a:rPr lang="en-US" altLang="zh-CN" sz="2000" b="1">
                <a:solidFill>
                  <a:srgbClr val="FF0000"/>
                </a:solidFill>
                <a:sym typeface="+mn-ea"/>
              </a:rPr>
              <a:t>LIT</a:t>
            </a:r>
            <a:r>
              <a:rPr lang="zh-CN" altLang="en-US" sz="2000" b="1">
                <a:solidFill>
                  <a:srgbClr val="FF0000"/>
                </a:solidFill>
                <a:sym typeface="+mn-ea"/>
              </a:rPr>
              <a:t>治疗后封闭抗体转阳，还会流产</a:t>
            </a:r>
            <a:endParaRPr lang="zh-CN" altLang="en-US" sz="2000" b="1">
              <a:solidFill>
                <a:srgbClr val="FF0000"/>
              </a:solidFill>
              <a:sym typeface="+mn-ea"/>
            </a:endParaRPr>
          </a:p>
          <a:p>
            <a:endParaRPr lang="zh-CN" altLang="en-US" sz="2000" b="1"/>
          </a:p>
          <a:p>
            <a:r>
              <a:rPr lang="zh-CN" altLang="en-US" sz="2000" b="1"/>
              <a:t>       部分患者促炎因子及</a:t>
            </a:r>
            <a:r>
              <a:rPr lang="en-US" altLang="zh-CN" sz="2000" b="1"/>
              <a:t>NK</a:t>
            </a:r>
            <a:r>
              <a:rPr lang="zh-CN" altLang="en-US" sz="2000" b="1"/>
              <a:t>细胞毒性反而升高</a:t>
            </a:r>
            <a:endParaRPr lang="zh-CN" altLang="en-US" sz="2000" b="1"/>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Rectangle 2"/>
          <p:cNvSpPr>
            <a:spLocks noGrp="1"/>
          </p:cNvSpPr>
          <p:nvPr>
            <p:ph idx="1"/>
          </p:nvPr>
        </p:nvSpPr>
        <p:spPr>
          <a:xfrm>
            <a:off x="228600" y="1371600"/>
            <a:ext cx="8458200" cy="1219200"/>
          </a:xfrm>
          <a:noFill/>
          <a:ln>
            <a:noFill/>
          </a:ln>
        </p:spPr>
        <p:txBody>
          <a:bodyPr/>
          <a:p>
            <a:pPr algn="just" eaLnBrk="1" hangingPunct="1">
              <a:lnSpc>
                <a:spcPct val="120000"/>
              </a:lnSpc>
              <a:spcBef>
                <a:spcPct val="0"/>
              </a:spcBef>
              <a:buClr>
                <a:srgbClr val="CC0000"/>
              </a:buClr>
              <a:buFont typeface="Wingdings" panose="05000000000000000000" pitchFamily="2" charset="2"/>
              <a:buChar char="Ø"/>
            </a:pPr>
            <a:r>
              <a:rPr lang="en-US" altLang="zh-CN" sz="2000">
                <a:latin typeface="Times New Roman" panose="02020603050405020304" pitchFamily="18" charset="0"/>
                <a:ea typeface="宋体" panose="02010600030101010101" pitchFamily="2" charset="-122"/>
                <a:cs typeface="Times New Roman" panose="02020603050405020304" pitchFamily="18" charset="0"/>
              </a:rPr>
              <a:t> </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封闭抗体（</a:t>
            </a:r>
            <a:r>
              <a:rPr lang="en-US" altLang="zh-CN" sz="2000">
                <a:latin typeface="Times New Roman" panose="02020603050405020304" pitchFamily="18" charset="0"/>
                <a:ea typeface="宋体" panose="02010600030101010101" pitchFamily="2" charset="-122"/>
                <a:cs typeface="Times New Roman" panose="02020603050405020304" pitchFamily="18" charset="0"/>
              </a:rPr>
              <a:t>Blocking Antibody)</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：即</a:t>
            </a:r>
            <a:r>
              <a:rPr lang="zh-CN" altLang="en-US" sz="2000" dirty="0">
                <a:solidFill>
                  <a:schemeClr val="hlink"/>
                </a:solidFill>
                <a:latin typeface="Times New Roman" panose="02020603050405020304" pitchFamily="18" charset="0"/>
                <a:ea typeface="宋体" panose="02010600030101010101" pitchFamily="2" charset="-122"/>
                <a:cs typeface="Times New Roman" panose="02020603050405020304" pitchFamily="18" charset="0"/>
              </a:rPr>
              <a:t>抗丈夫淋巴细胞抗体</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000" err="1">
                <a:latin typeface="Times New Roman" panose="02020603050405020304" pitchFamily="18" charset="0"/>
                <a:ea typeface="宋体" panose="02010600030101010101" pitchFamily="2" charset="-122"/>
                <a:cs typeface="Times New Roman" panose="02020603050405020304" pitchFamily="18" charset="0"/>
              </a:rPr>
              <a:t>antipatenal</a:t>
            </a:r>
            <a:r>
              <a:rPr lang="en-US" altLang="zh-CN" sz="2000">
                <a:latin typeface="Times New Roman" panose="02020603050405020304" pitchFamily="18" charset="0"/>
                <a:ea typeface="宋体" panose="02010600030101010101" pitchFamily="2" charset="-122"/>
                <a:cs typeface="Times New Roman" panose="02020603050405020304" pitchFamily="18" charset="0"/>
              </a:rPr>
              <a:t> lymphocyte </a:t>
            </a:r>
            <a:r>
              <a:rPr lang="en-US" altLang="zh-CN" sz="2000" err="1">
                <a:latin typeface="Times New Roman" panose="02020603050405020304" pitchFamily="18" charset="0"/>
                <a:ea typeface="宋体" panose="02010600030101010101" pitchFamily="2" charset="-122"/>
                <a:cs typeface="Times New Roman" panose="02020603050405020304" pitchFamily="18" charset="0"/>
              </a:rPr>
              <a:t>antibody,APLA</a:t>
            </a:r>
            <a:r>
              <a:rPr lang="en-US" altLang="zh-CN" sz="2000">
                <a:latin typeface="Times New Roman" panose="02020603050405020304" pitchFamily="18" charset="0"/>
                <a:ea typeface="宋体" panose="02010600030101010101" pitchFamily="2" charset="-122"/>
                <a:cs typeface="Times New Roman" panose="02020603050405020304" pitchFamily="18" charset="0"/>
              </a:rPr>
              <a:t>)</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，是人类白细胞抗原、滋养层及淋巴细胞交叉反应抗原刺激母体免疫系统，所产生的一类</a:t>
            </a:r>
            <a:r>
              <a:rPr lang="en-US" altLang="zh-CN" sz="2000" err="1">
                <a:latin typeface="Times New Roman" panose="02020603050405020304" pitchFamily="18" charset="0"/>
                <a:ea typeface="宋体" panose="02010600030101010101" pitchFamily="2" charset="-122"/>
                <a:cs typeface="Times New Roman" panose="02020603050405020304" pitchFamily="18" charset="0"/>
              </a:rPr>
              <a:t>IgG</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抗体。</a:t>
            </a:r>
            <a:endParaRPr lang="zh-CN" altLang="en-US" sz="2000" dirty="0">
              <a:latin typeface="Times New Roman" panose="02020603050405020304" pitchFamily="18" charset="0"/>
              <a:ea typeface="宋体" panose="02010600030101010101" pitchFamily="2" charset="-122"/>
              <a:cs typeface="Times New Roman" panose="02020603050405020304" pitchFamily="18" charset="0"/>
            </a:endParaRPr>
          </a:p>
          <a:p>
            <a:pPr algn="just" eaLnBrk="1" hangingPunct="1">
              <a:lnSpc>
                <a:spcPct val="120000"/>
              </a:lnSpc>
              <a:spcBef>
                <a:spcPct val="0"/>
              </a:spcBef>
              <a:buClr>
                <a:srgbClr val="CC0000"/>
              </a:buClr>
              <a:buFont typeface="Wingdings" panose="05000000000000000000" pitchFamily="2" charset="2"/>
              <a:buChar char="Ø"/>
            </a:pPr>
            <a:endParaRPr lang="zh-CN" altLang="en-US" sz="2000" dirty="0">
              <a:latin typeface="Times New Roman" panose="02020603050405020304" pitchFamily="18" charset="0"/>
              <a:ea typeface="宋体" panose="02010600030101010101" pitchFamily="2" charset="-122"/>
              <a:cs typeface="Times New Roman" panose="02020603050405020304" pitchFamily="18" charset="0"/>
            </a:endParaRPr>
          </a:p>
          <a:p>
            <a:pPr algn="just" eaLnBrk="1" hangingPunct="1">
              <a:lnSpc>
                <a:spcPct val="120000"/>
              </a:lnSpc>
              <a:spcBef>
                <a:spcPct val="0"/>
              </a:spcBef>
              <a:buClr>
                <a:srgbClr val="CC0000"/>
              </a:buClr>
              <a:buFont typeface="Wingdings" panose="05000000000000000000" pitchFamily="2" charset="2"/>
              <a:buChar char="Ø"/>
            </a:pPr>
            <a:endParaRPr lang="zh-CN" altLang="en-US" sz="2000" dirty="0">
              <a:latin typeface="Times New Roman" panose="02020603050405020304" pitchFamily="18" charset="0"/>
              <a:ea typeface="宋体" panose="02010600030101010101" pitchFamily="2" charset="-122"/>
              <a:cs typeface="Times New Roman" panose="02020603050405020304" pitchFamily="18" charset="0"/>
            </a:endParaRPr>
          </a:p>
          <a:p>
            <a:pPr algn="just" eaLnBrk="1" hangingPunct="1">
              <a:lnSpc>
                <a:spcPct val="120000"/>
              </a:lnSpc>
              <a:spcBef>
                <a:spcPct val="0"/>
              </a:spcBef>
              <a:buClr>
                <a:srgbClr val="CC0000"/>
              </a:buClr>
              <a:buFont typeface="Wingdings" panose="05000000000000000000" pitchFamily="2" charset="2"/>
              <a:buChar char="Ø"/>
            </a:pPr>
            <a:endParaRPr lang="en-US" altLang="zh-CN" sz="20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2" name="左大括号 21"/>
          <p:cNvSpPr/>
          <p:nvPr/>
        </p:nvSpPr>
        <p:spPr bwMode="auto">
          <a:xfrm>
            <a:off x="318135" y="2913380"/>
            <a:ext cx="382905" cy="2747645"/>
          </a:xfrm>
          <a:prstGeom prst="leftBrace">
            <a:avLst>
              <a:gd name="adj1" fmla="val 7686"/>
              <a:gd name="adj2" fmla="val 50000"/>
            </a:avLst>
          </a:prstGeom>
          <a:noFill/>
          <a:ln w="38100" algn="ctr">
            <a:solidFill>
              <a:schemeClr val="tx1"/>
            </a:solid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45060" name="Text Box 4"/>
          <p:cNvSpPr txBox="1"/>
          <p:nvPr/>
        </p:nvSpPr>
        <p:spPr>
          <a:xfrm>
            <a:off x="700405" y="2621915"/>
            <a:ext cx="7978140" cy="3784600"/>
          </a:xfrm>
          <a:prstGeom prst="rect">
            <a:avLst/>
          </a:prstGeom>
          <a:noFill/>
          <a:ln w="9525">
            <a:noFill/>
          </a:ln>
          <a:effectLst>
            <a:prstShdw prst="shdw13" dist="53882" dir="13499999">
              <a:srgbClr val="808080">
                <a:alpha val="50000"/>
              </a:srgbClr>
            </a:prstShdw>
          </a:effectLst>
        </p:spPr>
        <p:txBody>
          <a:bodyPr wrap="square">
            <a:spAutoFit/>
          </a:bodyPr>
          <a:p>
            <a:pPr>
              <a:spcBef>
                <a:spcPct val="50000"/>
              </a:spcBef>
            </a:pPr>
            <a:r>
              <a:rPr lang="en-US" altLang="zh-CN" sz="2400" b="1">
                <a:latin typeface="Times New Roman" panose="02020603050405020304" pitchFamily="18" charset="0"/>
                <a:ea typeface="宋体" panose="02010600030101010101" pitchFamily="2" charset="-122"/>
                <a:cs typeface="Times New Roman" panose="02020603050405020304" pitchFamily="18" charset="0"/>
              </a:rPr>
              <a:t>APCA  </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a:latin typeface="Times New Roman" panose="02020603050405020304" pitchFamily="18" charset="0"/>
                <a:ea typeface="宋体" panose="02010600030101010101" pitchFamily="2" charset="-122"/>
                <a:cs typeface="Times New Roman" panose="02020603050405020304" pitchFamily="18" charset="0"/>
              </a:rPr>
              <a:t>anti-paternal </a:t>
            </a:r>
            <a:r>
              <a:rPr lang="en-US" altLang="zh-CN" sz="2400" b="1" err="1">
                <a:latin typeface="Times New Roman" panose="02020603050405020304" pitchFamily="18" charset="0"/>
                <a:ea typeface="宋体" panose="02010600030101010101" pitchFamily="2" charset="-122"/>
                <a:cs typeface="Times New Roman" panose="02020603050405020304" pitchFamily="18" charset="0"/>
              </a:rPr>
              <a:t>cyto</a:t>
            </a:r>
            <a:r>
              <a:rPr lang="en-US" altLang="zh-CN" sz="2400" b="1">
                <a:latin typeface="Times New Roman" panose="02020603050405020304" pitchFamily="18" charset="0"/>
                <a:ea typeface="宋体" panose="02010600030101010101" pitchFamily="2" charset="-122"/>
                <a:cs typeface="Times New Roman" panose="02020603050405020304" pitchFamily="18" charset="0"/>
              </a:rPr>
              <a:t>-toxic antibody</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b="1" dirty="0">
              <a:latin typeface="Times New Roman" panose="02020603050405020304" pitchFamily="18" charset="0"/>
              <a:ea typeface="宋体" panose="02010600030101010101" pitchFamily="2" charset="-122"/>
              <a:cs typeface="Times New Roman" panose="02020603050405020304" pitchFamily="18" charset="0"/>
            </a:endParaRPr>
          </a:p>
          <a:p>
            <a:pPr>
              <a:spcBef>
                <a:spcPct val="50000"/>
              </a:spcBef>
            </a:pPr>
            <a:endParaRPr lang="en-US" altLang="zh-CN" sz="2400" b="1">
              <a:latin typeface="Times New Roman" panose="02020603050405020304" pitchFamily="18" charset="0"/>
              <a:ea typeface="宋体" panose="02010600030101010101" pitchFamily="2" charset="-122"/>
              <a:cs typeface="Times New Roman" panose="02020603050405020304" pitchFamily="18" charset="0"/>
            </a:endParaRPr>
          </a:p>
          <a:p>
            <a:pPr>
              <a:spcBef>
                <a:spcPct val="50000"/>
              </a:spcBef>
            </a:pPr>
            <a:r>
              <a:rPr lang="en-US" altLang="zh-CN" sz="2400" b="1">
                <a:latin typeface="Times New Roman" panose="02020603050405020304" pitchFamily="18" charset="0"/>
                <a:ea typeface="宋体" panose="02010600030101010101" pitchFamily="2" charset="-122"/>
                <a:cs typeface="Times New Roman" panose="02020603050405020304" pitchFamily="18" charset="0"/>
              </a:rPr>
              <a:t>Ab2 </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a:latin typeface="Times New Roman" panose="02020603050405020304" pitchFamily="18" charset="0"/>
                <a:ea typeface="宋体" panose="02010600030101010101" pitchFamily="2" charset="-122"/>
                <a:cs typeface="Times New Roman" panose="02020603050405020304" pitchFamily="18" charset="0"/>
              </a:rPr>
              <a:t>anti-</a:t>
            </a:r>
            <a:r>
              <a:rPr lang="en-US" altLang="zh-CN" sz="2400" b="1" err="1">
                <a:latin typeface="Times New Roman" panose="02020603050405020304" pitchFamily="18" charset="0"/>
                <a:ea typeface="宋体" panose="02010600030101010101" pitchFamily="2" charset="-122"/>
                <a:cs typeface="Times New Roman" panose="02020603050405020304" pitchFamily="18" charset="0"/>
              </a:rPr>
              <a:t>idiotypic</a:t>
            </a:r>
            <a:r>
              <a:rPr lang="en-US" altLang="zh-CN" sz="2400" b="1">
                <a:latin typeface="Times New Roman" panose="02020603050405020304" pitchFamily="18" charset="0"/>
                <a:ea typeface="宋体" panose="02010600030101010101" pitchFamily="2" charset="-122"/>
                <a:cs typeface="Times New Roman" panose="02020603050405020304" pitchFamily="18" charset="0"/>
              </a:rPr>
              <a:t> antibody</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b="1" dirty="0">
              <a:latin typeface="Times New Roman" panose="02020603050405020304" pitchFamily="18" charset="0"/>
              <a:ea typeface="宋体" panose="02010600030101010101" pitchFamily="2" charset="-122"/>
              <a:cs typeface="Times New Roman" panose="02020603050405020304" pitchFamily="18" charset="0"/>
            </a:endParaRPr>
          </a:p>
          <a:p>
            <a:pPr>
              <a:spcBef>
                <a:spcPct val="50000"/>
              </a:spcBef>
            </a:pPr>
            <a:endParaRPr lang="zh-CN" altLang="en-US" dirty="0"/>
          </a:p>
          <a:p>
            <a:pPr>
              <a:spcBef>
                <a:spcPct val="50000"/>
              </a:spcBef>
            </a:pPr>
            <a:endParaRPr lang="zh-CN" altLang="en-US" dirty="0"/>
          </a:p>
          <a:p>
            <a:pPr>
              <a:spcBef>
                <a:spcPct val="50000"/>
              </a:spcBef>
            </a:pPr>
            <a:endParaRPr lang="zh-CN" altLang="en-US" dirty="0"/>
          </a:p>
          <a:p>
            <a:pPr>
              <a:spcBef>
                <a:spcPct val="50000"/>
              </a:spcBef>
            </a:pPr>
            <a:r>
              <a:rPr lang="en-US" altLang="zh-CN" sz="2400" b="1">
                <a:latin typeface="Times New Roman" panose="02020603050405020304" pitchFamily="18" charset="0"/>
                <a:ea typeface="宋体" panose="02010600030101010101" pitchFamily="2" charset="-122"/>
                <a:cs typeface="Times New Roman" panose="02020603050405020304" pitchFamily="18" charset="0"/>
              </a:rPr>
              <a:t>MLR-Bf </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a:latin typeface="Times New Roman" panose="02020603050405020304" pitchFamily="18" charset="0"/>
                <a:ea typeface="宋体" panose="02010600030101010101" pitchFamily="2" charset="-122"/>
                <a:cs typeface="Times New Roman" panose="02020603050405020304" pitchFamily="18" charset="0"/>
              </a:rPr>
              <a:t>mixed lymphocyte reaction blocking antibody</a:t>
            </a: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b="1" dirty="0">
              <a:latin typeface="Times New Roman" panose="02020603050405020304" pitchFamily="18" charset="0"/>
              <a:ea typeface="宋体" panose="02010600030101010101" pitchFamily="2" charset="-122"/>
              <a:cs typeface="Times New Roman" panose="02020603050405020304" pitchFamily="18" charset="0"/>
            </a:endParaRPr>
          </a:p>
          <a:p>
            <a:pPr>
              <a:spcBef>
                <a:spcPct val="50000"/>
              </a:spcBef>
            </a:pPr>
            <a:endParaRPr lang="zh-CN" altLang="en-US"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45061" name="Rectangle 7"/>
          <p:cNvSpPr>
            <a:spLocks noGrp="1"/>
          </p:cNvSpPr>
          <p:nvPr>
            <p:ph type="title"/>
          </p:nvPr>
        </p:nvSpPr>
        <p:spPr>
          <a:xfrm>
            <a:off x="467360" y="206375"/>
            <a:ext cx="7488555" cy="630555"/>
          </a:xfrm>
        </p:spPr>
        <p:txBody>
          <a:bodyPr vert="horz" wrap="square" lIns="91440" tIns="0" rIns="91440" bIns="0" anchor="b"/>
          <a:p>
            <a:pPr eaLnBrk="1" hangingPunct="1"/>
            <a:r>
              <a:rPr lang="zh-CN" altLang="en-US" sz="3000" dirty="0">
                <a:latin typeface="宋体" panose="02010600030101010101" pitchFamily="2" charset="-122"/>
                <a:ea typeface="宋体" panose="02010600030101010101" pitchFamily="2" charset="-122"/>
              </a:rPr>
              <a:t>什么是封闭抗体？</a:t>
            </a:r>
            <a:endParaRPr lang="zh-CN" altLang="en-US" sz="3000" dirty="0">
              <a:latin typeface="宋体" panose="02010600030101010101" pitchFamily="2" charset="-122"/>
              <a:ea typeface="宋体" panose="02010600030101010101" pitchFamily="2" charset="-122"/>
            </a:endParaRPr>
          </a:p>
        </p:txBody>
      </p:sp>
      <p:sp>
        <p:nvSpPr>
          <p:cNvPr id="2" name="矩形 1"/>
          <p:cNvSpPr/>
          <p:nvPr/>
        </p:nvSpPr>
        <p:spPr>
          <a:xfrm>
            <a:off x="971550" y="3140710"/>
            <a:ext cx="7416800" cy="57594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即抗父系细胞毒抗体，APCA可覆盖在滋养细胞上表达父系抗原的表面，避免母体体内的淋巴细胞对异体抗原的识别。</a:t>
            </a:r>
            <a:endParaRPr lang="zh-CN" altLang="en-US"/>
          </a:p>
        </p:txBody>
      </p:sp>
      <p:sp>
        <p:nvSpPr>
          <p:cNvPr id="3" name="矩形 2"/>
          <p:cNvSpPr/>
          <p:nvPr/>
        </p:nvSpPr>
        <p:spPr>
          <a:xfrm>
            <a:off x="970915" y="4293235"/>
            <a:ext cx="7417435" cy="10083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抗独特型抗体，淋巴细胞皮内注射后，父系的HLA分子可作为免疫原诱导母体产生抗独特型抗体，抗独特型抗体可结合在母体T细胞的TCR上，抑制母体对胚胎的反应，有助于胎儿逃避免疫系统的攻击。</a:t>
            </a:r>
            <a:endParaRPr lang="zh-CN" altLang="en-US"/>
          </a:p>
        </p:txBody>
      </p:sp>
      <p:sp>
        <p:nvSpPr>
          <p:cNvPr id="4" name="矩形 3"/>
          <p:cNvSpPr/>
          <p:nvPr/>
        </p:nvSpPr>
        <p:spPr>
          <a:xfrm>
            <a:off x="970280" y="5994400"/>
            <a:ext cx="7401560" cy="6794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spcBef>
                <a:spcPct val="50000"/>
              </a:spcBef>
            </a:pPr>
            <a:r>
              <a:rPr lang="zh-CN" altLang="en-US" dirty="0">
                <a:sym typeface="+mn-ea"/>
              </a:rPr>
              <a:t>混合淋巴细胞反应封闭抗体。 </a:t>
            </a:r>
            <a:r>
              <a:rPr lang="en-US" altLang="zh-CN" dirty="0">
                <a:sym typeface="+mn-ea"/>
              </a:rPr>
              <a:t>MLR-Bf</a:t>
            </a:r>
            <a:r>
              <a:rPr lang="zh-CN" altLang="en-US" dirty="0">
                <a:sym typeface="+mn-ea"/>
              </a:rPr>
              <a:t>可降低</a:t>
            </a:r>
            <a:r>
              <a:rPr lang="en-US" altLang="zh-CN" dirty="0">
                <a:sym typeface="+mn-ea"/>
              </a:rPr>
              <a:t>NK</a:t>
            </a:r>
            <a:r>
              <a:rPr lang="zh-CN" altLang="en-US" dirty="0">
                <a:sym typeface="+mn-ea"/>
              </a:rPr>
              <a:t>细胞的毒性，抑制巨噬细胞产生</a:t>
            </a:r>
            <a:r>
              <a:rPr lang="en-US" altLang="zh-CN" dirty="0">
                <a:sym typeface="+mn-ea"/>
              </a:rPr>
              <a:t>TNF-α, </a:t>
            </a:r>
            <a:r>
              <a:rPr lang="zh-CN" altLang="en-US" dirty="0">
                <a:sym typeface="+mn-ea"/>
              </a:rPr>
              <a:t>保护胎儿细胞免受母体效应细胞的攻击。</a:t>
            </a:r>
            <a:endParaRPr lang="zh-CN" altLang="en-US"/>
          </a:p>
        </p:txBody>
      </p:sp>
      <p:sp>
        <p:nvSpPr>
          <p:cNvPr id="5" name="灯片编号占位符 4"/>
          <p:cNvSpPr>
            <a:spLocks noGrp="1"/>
          </p:cNvSpPr>
          <p:nvPr>
            <p:ph type="sldNum" sz="quarter" idx="12"/>
          </p:nvPr>
        </p:nvSpPr>
        <p:spPr/>
        <p:txBody>
          <a:bodyPr/>
          <a:p>
            <a:fld id="{0C913308-F349-4B6D-A68A-DD1791B4A57B}" type="slidenum">
              <a:rPr lang="zh-CN" altLang="en-US" smtClean="0"/>
            </a:fld>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out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bldLvl="0" animBg="1"/>
      <p:bldP spid="3" grpId="0" bldLvl="0" animBg="1"/>
      <p:bldP spid="4"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457200" y="115888"/>
            <a:ext cx="8229600" cy="1081087"/>
          </a:xfrm>
        </p:spPr>
        <p:txBody>
          <a:bodyPr/>
          <a:lstStyle/>
          <a:p>
            <a:pPr algn="ctr"/>
            <a:r>
              <a:rPr lang="zh-CN" altLang="en-US" sz="3600" dirty="0" smtClean="0">
                <a:solidFill>
                  <a:srgbClr val="0D0D0D"/>
                </a:solidFill>
                <a:latin typeface="Times New Roman" panose="02020603050405020304" pitchFamily="18" charset="0"/>
                <a:ea typeface="宋体" panose="02010600030101010101" pitchFamily="2" charset="-122"/>
              </a:rPr>
              <a:t>汇报提纲</a:t>
            </a:r>
            <a:endParaRPr lang="zh-CN" altLang="en-US" sz="3600" dirty="0" smtClean="0">
              <a:solidFill>
                <a:srgbClr val="0D0D0D"/>
              </a:solidFill>
              <a:latin typeface="Times New Roman" panose="02020603050405020304" pitchFamily="18" charset="0"/>
              <a:ea typeface="宋体" panose="02010600030101010101" pitchFamily="2" charset="-122"/>
            </a:endParaRPr>
          </a:p>
        </p:txBody>
      </p:sp>
      <p:grpSp>
        <p:nvGrpSpPr>
          <p:cNvPr id="6148" name="组合 8"/>
          <p:cNvGrpSpPr/>
          <p:nvPr/>
        </p:nvGrpSpPr>
        <p:grpSpPr bwMode="auto">
          <a:xfrm>
            <a:off x="1551905" y="3068959"/>
            <a:ext cx="6013451" cy="769938"/>
            <a:chOff x="2267744" y="2204127"/>
            <a:chExt cx="4968552" cy="769935"/>
          </a:xfrm>
        </p:grpSpPr>
        <p:sp>
          <p:nvSpPr>
            <p:cNvPr id="4" name="圆角矩形 3"/>
            <p:cNvSpPr/>
            <p:nvPr/>
          </p:nvSpPr>
          <p:spPr bwMode="auto">
            <a:xfrm>
              <a:off x="2267744" y="2204127"/>
              <a:ext cx="4968552" cy="769935"/>
            </a:xfrm>
            <a:prstGeom prst="roundRect">
              <a:avLst/>
            </a:prstGeom>
            <a:gradFill flip="none" rotWithShape="1">
              <a:gsLst>
                <a:gs pos="0">
                  <a:srgbClr val="009BD2">
                    <a:shade val="30000"/>
                    <a:satMod val="115000"/>
                  </a:srgbClr>
                </a:gs>
                <a:gs pos="50000">
                  <a:srgbClr val="009BD2">
                    <a:shade val="67500"/>
                    <a:satMod val="115000"/>
                  </a:srgbClr>
                </a:gs>
                <a:gs pos="100000">
                  <a:srgbClr val="009BD2">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514350" indent="-514350">
                <a:lnSpc>
                  <a:spcPct val="150000"/>
                </a:lnSpc>
                <a:buFont typeface="+mj-lt"/>
                <a:buAutoNum type="arabicPeriod"/>
                <a:defRPr/>
              </a:pPr>
              <a:endParaRPr lang="zh-CN" altLang="en-US" sz="2400" b="1" dirty="0">
                <a:solidFill>
                  <a:schemeClr val="bg1">
                    <a:lumMod val="75000"/>
                  </a:schemeClr>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6156" name="矩形 4"/>
            <p:cNvSpPr>
              <a:spLocks noChangeArrowheads="1"/>
            </p:cNvSpPr>
            <p:nvPr/>
          </p:nvSpPr>
          <p:spPr bwMode="auto">
            <a:xfrm>
              <a:off x="2422816" y="2264098"/>
              <a:ext cx="4282259" cy="576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Georgia" panose="02040502050405020303" pitchFamily="18"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Georgia" panose="02040502050405020303" pitchFamily="18"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Georgia" panose="02040502050405020303" pitchFamily="18"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9pPr>
            </a:lstStyle>
            <a:p>
              <a:pPr>
                <a:lnSpc>
                  <a:spcPct val="150000"/>
                </a:lnSpc>
                <a:spcBef>
                  <a:spcPct val="0"/>
                </a:spcBef>
                <a:buNone/>
              </a:pPr>
              <a:r>
                <a:rPr lang="zh-CN" altLang="en-US" sz="2400" b="1" dirty="0">
                  <a:solidFill>
                    <a:schemeClr val="bg1">
                      <a:lumMod val="75000"/>
                    </a:schemeClr>
                  </a:solidFill>
                  <a:latin typeface="Times New Roman" panose="02020603050405020304" pitchFamily="18" charset="0"/>
                  <a:cs typeface="Times New Roman" panose="02020603050405020304" pitchFamily="18" charset="0"/>
                </a:rPr>
                <a:t>二</a:t>
              </a:r>
              <a:r>
                <a:rPr lang="zh-CN" altLang="en-US" sz="2400" b="1" dirty="0" smtClean="0">
                  <a:solidFill>
                    <a:schemeClr val="bg1">
                      <a:lumMod val="75000"/>
                    </a:schemeClr>
                  </a:solidFill>
                  <a:latin typeface="Times New Roman" panose="02020603050405020304" pitchFamily="18" charset="0"/>
                  <a:cs typeface="Times New Roman" panose="02020603050405020304" pitchFamily="18" charset="0"/>
                </a:rPr>
                <a:t>、</a:t>
              </a:r>
              <a:r>
                <a:rPr lang="en-US" altLang="zh-CN" sz="2400" b="1" dirty="0">
                  <a:solidFill>
                    <a:schemeClr val="bg1">
                      <a:lumMod val="75000"/>
                    </a:schemeClr>
                  </a:solidFill>
                  <a:latin typeface="Times New Roman" panose="02020603050405020304" pitchFamily="18" charset="0"/>
                  <a:cs typeface="Times New Roman" panose="02020603050405020304" pitchFamily="18" charset="0"/>
                </a:rPr>
                <a:t>HLA</a:t>
              </a:r>
              <a:r>
                <a:rPr lang="zh-CN" altLang="en-US" sz="2400" b="1" dirty="0">
                  <a:solidFill>
                    <a:schemeClr val="bg1">
                      <a:lumMod val="75000"/>
                    </a:schemeClr>
                  </a:solidFill>
                  <a:latin typeface="Times New Roman" panose="02020603050405020304" pitchFamily="18" charset="0"/>
                  <a:cs typeface="Times New Roman" panose="02020603050405020304" pitchFamily="18" charset="0"/>
                </a:rPr>
                <a:t>相容性</a:t>
              </a:r>
              <a:r>
                <a:rPr lang="zh-CN" altLang="en-US" sz="2400" b="1" dirty="0" smtClean="0">
                  <a:solidFill>
                    <a:schemeClr val="bg1">
                      <a:lumMod val="75000"/>
                    </a:schemeClr>
                  </a:solidFill>
                  <a:latin typeface="Times New Roman" panose="02020603050405020304" pitchFamily="18" charset="0"/>
                  <a:cs typeface="Times New Roman" panose="02020603050405020304" pitchFamily="18" charset="0"/>
                </a:rPr>
                <a:t>与淋巴细胞免疫</a:t>
              </a:r>
              <a:r>
                <a:rPr lang="zh-CN" altLang="en-US" sz="2400" b="1" dirty="0">
                  <a:solidFill>
                    <a:schemeClr val="bg1">
                      <a:lumMod val="75000"/>
                    </a:schemeClr>
                  </a:solidFill>
                  <a:latin typeface="Times New Roman" panose="02020603050405020304" pitchFamily="18" charset="0"/>
                  <a:cs typeface="Times New Roman" panose="02020603050405020304" pitchFamily="18" charset="0"/>
                </a:rPr>
                <a:t>治疗</a:t>
              </a:r>
              <a:endParaRPr lang="zh-CN" altLang="en-US" sz="2400" b="1" dirty="0">
                <a:solidFill>
                  <a:schemeClr val="bg1">
                    <a:lumMod val="75000"/>
                  </a:schemeClr>
                </a:solidFill>
                <a:latin typeface="Times New Roman" panose="02020603050405020304" pitchFamily="18" charset="0"/>
                <a:cs typeface="Times New Roman" panose="02020603050405020304" pitchFamily="18" charset="0"/>
              </a:endParaRPr>
            </a:p>
          </p:txBody>
        </p:sp>
      </p:grpSp>
      <p:grpSp>
        <p:nvGrpSpPr>
          <p:cNvPr id="6149" name="组合 9"/>
          <p:cNvGrpSpPr/>
          <p:nvPr/>
        </p:nvGrpSpPr>
        <p:grpSpPr bwMode="auto">
          <a:xfrm>
            <a:off x="1551905" y="4196158"/>
            <a:ext cx="6013451" cy="769938"/>
            <a:chOff x="2267744" y="2204496"/>
            <a:chExt cx="4968552" cy="769935"/>
          </a:xfrm>
        </p:grpSpPr>
        <p:sp>
          <p:nvSpPr>
            <p:cNvPr id="11" name="圆角矩形 10"/>
            <p:cNvSpPr/>
            <p:nvPr/>
          </p:nvSpPr>
          <p:spPr bwMode="auto">
            <a:xfrm>
              <a:off x="2267744" y="2204496"/>
              <a:ext cx="4968552" cy="769935"/>
            </a:xfrm>
            <a:prstGeom prst="roundRect">
              <a:avLst/>
            </a:prstGeom>
            <a:gradFill flip="none" rotWithShape="1">
              <a:gsLst>
                <a:gs pos="0">
                  <a:srgbClr val="009BD2">
                    <a:shade val="30000"/>
                    <a:satMod val="115000"/>
                  </a:srgbClr>
                </a:gs>
                <a:gs pos="50000">
                  <a:srgbClr val="009BD2">
                    <a:shade val="67500"/>
                    <a:satMod val="115000"/>
                  </a:srgbClr>
                </a:gs>
                <a:gs pos="100000">
                  <a:srgbClr val="009BD2">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514350" indent="-514350">
                <a:lnSpc>
                  <a:spcPct val="150000"/>
                </a:lnSpc>
                <a:buFont typeface="+mj-lt"/>
                <a:buAutoNum type="arabicPeriod"/>
                <a:defRPr/>
              </a:pPr>
              <a:endParaRPr lang="zh-CN" altLang="en-US" sz="2400" b="1" dirty="0">
                <a:solidFill>
                  <a:schemeClr val="bg1">
                    <a:lumMod val="75000"/>
                  </a:schemeClr>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6154" name="矩形 11"/>
            <p:cNvSpPr>
              <a:spLocks noChangeArrowheads="1"/>
            </p:cNvSpPr>
            <p:nvPr/>
          </p:nvSpPr>
          <p:spPr bwMode="auto">
            <a:xfrm>
              <a:off x="2423879" y="2301340"/>
              <a:ext cx="4498147" cy="576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Georgia" panose="02040502050405020303" pitchFamily="18"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Georgia" panose="02040502050405020303" pitchFamily="18"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Georgia" panose="02040502050405020303" pitchFamily="18"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9pPr>
            </a:lstStyle>
            <a:p>
              <a:pPr>
                <a:lnSpc>
                  <a:spcPct val="150000"/>
                </a:lnSpc>
                <a:spcBef>
                  <a:spcPct val="0"/>
                </a:spcBef>
                <a:buFontTx/>
                <a:buNone/>
              </a:pPr>
              <a:r>
                <a:rPr lang="zh-CN" altLang="en-US" sz="2400" b="1" dirty="0" smtClean="0">
                  <a:solidFill>
                    <a:schemeClr val="bg1">
                      <a:lumMod val="75000"/>
                    </a:schemeClr>
                  </a:solidFill>
                  <a:latin typeface="Times New Roman" panose="02020603050405020304" pitchFamily="18" charset="0"/>
                  <a:cs typeface="Times New Roman" panose="02020603050405020304" pitchFamily="18" charset="0"/>
                </a:rPr>
                <a:t>三、淋巴细胞免疫治疗后的免疫学变化</a:t>
              </a:r>
              <a:endParaRPr lang="zh-CN" altLang="en-US" sz="2400" b="1" dirty="0">
                <a:solidFill>
                  <a:schemeClr val="bg1">
                    <a:lumMod val="75000"/>
                  </a:schemeClr>
                </a:solidFill>
                <a:latin typeface="Times New Roman" panose="02020603050405020304" pitchFamily="18" charset="0"/>
                <a:cs typeface="Times New Roman" panose="02020603050405020304" pitchFamily="18" charset="0"/>
              </a:endParaRPr>
            </a:p>
          </p:txBody>
        </p:sp>
      </p:grpSp>
      <p:grpSp>
        <p:nvGrpSpPr>
          <p:cNvPr id="6150" name="组合 12"/>
          <p:cNvGrpSpPr/>
          <p:nvPr/>
        </p:nvGrpSpPr>
        <p:grpSpPr bwMode="auto">
          <a:xfrm>
            <a:off x="1551905" y="5323358"/>
            <a:ext cx="6013451" cy="769938"/>
            <a:chOff x="2267744" y="2204867"/>
            <a:chExt cx="4968552" cy="769935"/>
          </a:xfrm>
        </p:grpSpPr>
        <p:sp>
          <p:nvSpPr>
            <p:cNvPr id="14" name="圆角矩形 13"/>
            <p:cNvSpPr/>
            <p:nvPr/>
          </p:nvSpPr>
          <p:spPr bwMode="auto">
            <a:xfrm>
              <a:off x="2267744" y="2204867"/>
              <a:ext cx="4968552" cy="769935"/>
            </a:xfrm>
            <a:prstGeom prst="roundRect">
              <a:avLst/>
            </a:prstGeom>
            <a:gradFill flip="none" rotWithShape="1">
              <a:gsLst>
                <a:gs pos="0">
                  <a:srgbClr val="009BD2">
                    <a:shade val="30000"/>
                    <a:satMod val="115000"/>
                  </a:srgbClr>
                </a:gs>
                <a:gs pos="50000">
                  <a:srgbClr val="009BD2">
                    <a:shade val="67500"/>
                    <a:satMod val="115000"/>
                  </a:srgbClr>
                </a:gs>
                <a:gs pos="100000">
                  <a:srgbClr val="009BD2">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514350" indent="-514350">
                <a:lnSpc>
                  <a:spcPct val="150000"/>
                </a:lnSpc>
                <a:buFont typeface="+mj-lt"/>
                <a:buAutoNum type="arabicPeriod"/>
                <a:defRPr/>
              </a:pPr>
              <a:endParaRPr lang="zh-CN" altLang="en-US" sz="2400" b="1" dirty="0">
                <a:solidFill>
                  <a:schemeClr val="bg1"/>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6152" name="矩形 14"/>
            <p:cNvSpPr>
              <a:spLocks noChangeArrowheads="1"/>
            </p:cNvSpPr>
            <p:nvPr/>
          </p:nvSpPr>
          <p:spPr bwMode="auto">
            <a:xfrm>
              <a:off x="2442190" y="2267255"/>
              <a:ext cx="3944411" cy="645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Georgia" panose="02040502050405020303" pitchFamily="18"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Georgia" panose="02040502050405020303" pitchFamily="18"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Georgia" panose="02040502050405020303" pitchFamily="18"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9pPr>
            </a:lstStyle>
            <a:p>
              <a:pPr>
                <a:lnSpc>
                  <a:spcPct val="150000"/>
                </a:lnSpc>
                <a:spcBef>
                  <a:spcPct val="0"/>
                </a:spcBef>
                <a:buFontTx/>
                <a:buNone/>
              </a:pPr>
              <a:r>
                <a:rPr lang="zh-CN" altLang="en-US" sz="2400" b="1" dirty="0" smtClean="0">
                  <a:solidFill>
                    <a:schemeClr val="bg1"/>
                  </a:solidFill>
                  <a:latin typeface="Times New Roman" panose="02020603050405020304" pitchFamily="18" charset="0"/>
                  <a:cs typeface="Times New Roman" panose="02020603050405020304" pitchFamily="18" charset="0"/>
                </a:rPr>
                <a:t>四、关于淋巴细胞免疫治疗的思考</a:t>
              </a:r>
              <a:endParaRPr lang="zh-CN" altLang="en-US" sz="2400" b="1" dirty="0">
                <a:solidFill>
                  <a:schemeClr val="bg1"/>
                </a:solidFill>
                <a:latin typeface="Times New Roman" panose="02020603050405020304" pitchFamily="18" charset="0"/>
                <a:cs typeface="Times New Roman" panose="02020603050405020304" pitchFamily="18" charset="0"/>
              </a:endParaRPr>
            </a:p>
          </p:txBody>
        </p:sp>
      </p:grpSp>
      <p:grpSp>
        <p:nvGrpSpPr>
          <p:cNvPr id="12" name="组合 8"/>
          <p:cNvGrpSpPr/>
          <p:nvPr/>
        </p:nvGrpSpPr>
        <p:grpSpPr bwMode="auto">
          <a:xfrm>
            <a:off x="1547664" y="1941756"/>
            <a:ext cx="6013452" cy="769938"/>
            <a:chOff x="2267744" y="2204127"/>
            <a:chExt cx="4968552" cy="769935"/>
          </a:xfrm>
        </p:grpSpPr>
        <p:sp>
          <p:nvSpPr>
            <p:cNvPr id="13" name="圆角矩形 12"/>
            <p:cNvSpPr/>
            <p:nvPr/>
          </p:nvSpPr>
          <p:spPr bwMode="auto">
            <a:xfrm>
              <a:off x="2267744" y="2204127"/>
              <a:ext cx="4968552" cy="769935"/>
            </a:xfrm>
            <a:prstGeom prst="roundRect">
              <a:avLst/>
            </a:prstGeom>
            <a:gradFill flip="none" rotWithShape="1">
              <a:gsLst>
                <a:gs pos="0">
                  <a:srgbClr val="009BD2">
                    <a:shade val="30000"/>
                    <a:satMod val="115000"/>
                  </a:srgbClr>
                </a:gs>
                <a:gs pos="50000">
                  <a:srgbClr val="009BD2">
                    <a:shade val="67500"/>
                    <a:satMod val="115000"/>
                  </a:srgbClr>
                </a:gs>
                <a:gs pos="100000">
                  <a:srgbClr val="009BD2">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514350" indent="-514350">
                <a:lnSpc>
                  <a:spcPct val="150000"/>
                </a:lnSpc>
                <a:buFont typeface="+mj-lt"/>
                <a:buAutoNum type="arabicPeriod"/>
                <a:defRPr/>
              </a:pPr>
              <a:endParaRPr lang="zh-CN" altLang="en-US" sz="2400" b="1" dirty="0">
                <a:solidFill>
                  <a:schemeClr val="bg1">
                    <a:lumMod val="75000"/>
                  </a:schemeClr>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5" name="矩形 4"/>
            <p:cNvSpPr>
              <a:spLocks noChangeArrowheads="1"/>
            </p:cNvSpPr>
            <p:nvPr/>
          </p:nvSpPr>
          <p:spPr bwMode="auto">
            <a:xfrm>
              <a:off x="2422816" y="2229642"/>
              <a:ext cx="3944410" cy="645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Georgia" panose="02040502050405020303" pitchFamily="18"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Georgia" panose="02040502050405020303" pitchFamily="18"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Georgia" panose="02040502050405020303" pitchFamily="18"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宋体" panose="02010600030101010101" pitchFamily="2" charset="-122"/>
                </a:defRPr>
              </a:lvl9pPr>
            </a:lstStyle>
            <a:p>
              <a:pPr>
                <a:lnSpc>
                  <a:spcPct val="150000"/>
                </a:lnSpc>
                <a:spcBef>
                  <a:spcPct val="0"/>
                </a:spcBef>
                <a:buNone/>
              </a:pPr>
              <a:r>
                <a:rPr lang="zh-CN" altLang="en-US" sz="2400" b="1" dirty="0" smtClean="0">
                  <a:solidFill>
                    <a:schemeClr val="bg1">
                      <a:lumMod val="75000"/>
                    </a:schemeClr>
                  </a:solidFill>
                  <a:latin typeface="Times New Roman" panose="02020603050405020304" pitchFamily="18" charset="0"/>
                  <a:cs typeface="Times New Roman" panose="02020603050405020304" pitchFamily="18" charset="0"/>
                </a:rPr>
                <a:t>一、封闭抗体与淋巴细胞免疫治疗</a:t>
              </a:r>
              <a:endParaRPr lang="zh-CN" altLang="en-US" sz="2400" b="1" dirty="0">
                <a:solidFill>
                  <a:schemeClr val="bg1">
                    <a:lumMod val="75000"/>
                  </a:schemeClr>
                </a:solidFill>
                <a:latin typeface="Times New Roman" panose="02020603050405020304" pitchFamily="18" charset="0"/>
                <a:cs typeface="Times New Roman" panose="02020603050405020304" pitchFamily="18" charset="0"/>
              </a:endParaRPr>
            </a:p>
          </p:txBody>
        </p:sp>
      </p:grpSp>
      <p:sp>
        <p:nvSpPr>
          <p:cNvPr id="2" name="灯片编号占位符 1"/>
          <p:cNvSpPr>
            <a:spLocks noGrp="1"/>
          </p:cNvSpPr>
          <p:nvPr>
            <p:ph type="sldNum" sz="quarter" idx="12"/>
          </p:nvPr>
        </p:nvSpPr>
        <p:spPr/>
        <p:txBody>
          <a:bodyPr/>
          <a:p>
            <a:fld id="{0C913308-F349-4B6D-A68A-DD1791B4A57B}"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35777"/>
    </mc:Choice>
    <mc:Fallback>
      <p:transition spd="slow" advTm="35777"/>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000" dirty="0">
                <a:solidFill>
                  <a:schemeClr val="tx1"/>
                </a:solidFill>
                <a:latin typeface="+mj-ea"/>
                <a:ea typeface="+mj-ea"/>
                <a:cs typeface="+mj-ea"/>
              </a:rPr>
              <a:t>目前对淋巴细胞免疫</a:t>
            </a:r>
            <a:r>
              <a:rPr lang="zh-CN" altLang="en-US" sz="3000" dirty="0" smtClean="0">
                <a:solidFill>
                  <a:schemeClr val="tx1"/>
                </a:solidFill>
                <a:latin typeface="+mj-ea"/>
                <a:ea typeface="+mj-ea"/>
                <a:cs typeface="+mj-ea"/>
              </a:rPr>
              <a:t>治疗（</a:t>
            </a:r>
            <a:r>
              <a:rPr lang="en-US" altLang="zh-CN" sz="3000" dirty="0" smtClean="0">
                <a:solidFill>
                  <a:schemeClr val="tx1"/>
                </a:solidFill>
                <a:latin typeface="+mj-ea"/>
                <a:ea typeface="+mj-ea"/>
                <a:cs typeface="+mj-ea"/>
              </a:rPr>
              <a:t>LIT</a:t>
            </a:r>
            <a:r>
              <a:rPr lang="zh-CN" altLang="en-US" sz="3000" dirty="0" smtClean="0">
                <a:solidFill>
                  <a:schemeClr val="tx1"/>
                </a:solidFill>
                <a:latin typeface="+mj-ea"/>
                <a:ea typeface="+mj-ea"/>
                <a:cs typeface="+mj-ea"/>
              </a:rPr>
              <a:t>）的认识</a:t>
            </a:r>
            <a:endParaRPr lang="zh-CN" altLang="en-US" sz="3000" dirty="0">
              <a:solidFill>
                <a:schemeClr val="tx1"/>
              </a:solidFill>
              <a:latin typeface="+mj-ea"/>
              <a:ea typeface="+mj-ea"/>
              <a:cs typeface="+mj-ea"/>
            </a:endParaRPr>
          </a:p>
        </p:txBody>
      </p:sp>
      <p:sp>
        <p:nvSpPr>
          <p:cNvPr id="16" name="泪滴形 15"/>
          <p:cNvSpPr/>
          <p:nvPr>
            <p:custDataLst>
              <p:tags r:id="rId1"/>
            </p:custDataLst>
          </p:nvPr>
        </p:nvSpPr>
        <p:spPr>
          <a:xfrm rot="13500000">
            <a:off x="4629672" y="3441302"/>
            <a:ext cx="1664494" cy="1664494"/>
          </a:xfrm>
          <a:prstGeom prst="teardrop">
            <a:avLst/>
          </a:prstGeom>
          <a:gradFill>
            <a:gsLst>
              <a:gs pos="0">
                <a:srgbClr val="9BBB58"/>
              </a:gs>
              <a:gs pos="100000">
                <a:srgbClr val="9BBB58">
                  <a:lumMod val="75000"/>
                </a:srgbClr>
              </a:gs>
            </a:gsLst>
            <a:lin ang="10800000" scaled="0"/>
          </a:gradFill>
          <a:ln w="12700" cap="flat" cmpd="sng" algn="ctr">
            <a:noFill/>
            <a:prstDash val="solid"/>
            <a:miter lim="800000"/>
          </a:ln>
          <a:effectLst/>
        </p:spPr>
        <p:txBody>
          <a:bodyPr rtlCol="0" anchor="ctr"/>
          <a:lstStyle/>
          <a:p>
            <a:pPr algn="ctr"/>
            <a:endParaRPr lang="zh-CN" altLang="en-US" sz="1350">
              <a:solidFill>
                <a:srgbClr val="3398DA"/>
              </a:solidFill>
              <a:latin typeface="Arial" panose="020B0604020202020204" pitchFamily="34" charset="0"/>
              <a:sym typeface="Arial" panose="020B0604020202020204" pitchFamily="34" charset="0"/>
            </a:endParaRPr>
          </a:p>
        </p:txBody>
      </p:sp>
      <p:sp>
        <p:nvSpPr>
          <p:cNvPr id="15" name="任意多边形: 形状 14"/>
          <p:cNvSpPr/>
          <p:nvPr>
            <p:custDataLst>
              <p:tags r:id="rId2"/>
            </p:custDataLst>
          </p:nvPr>
        </p:nvSpPr>
        <p:spPr>
          <a:xfrm rot="13500000">
            <a:off x="4393280" y="4012000"/>
            <a:ext cx="805631" cy="640125"/>
          </a:xfrm>
          <a:custGeom>
            <a:avLst/>
            <a:gdLst>
              <a:gd name="connsiteX0" fmla="*/ 1074174 w 1074174"/>
              <a:gd name="connsiteY0" fmla="*/ 853500 h 853500"/>
              <a:gd name="connsiteX1" fmla="*/ 1065537 w 1074174"/>
              <a:gd name="connsiteY1" fmla="*/ 818125 h 853500"/>
              <a:gd name="connsiteX2" fmla="*/ 776439 w 1074174"/>
              <a:gd name="connsiteY2" fmla="*/ 332982 h 853500"/>
              <a:gd name="connsiteX3" fmla="*/ 183654 w 1074174"/>
              <a:gd name="connsiteY3" fmla="*/ 17603 h 853500"/>
              <a:gd name="connsiteX4" fmla="*/ 0 w 1074174"/>
              <a:gd name="connsiteY4" fmla="*/ 0 h 853500"/>
              <a:gd name="connsiteX5" fmla="*/ 1074174 w 1074174"/>
              <a:gd name="connsiteY5" fmla="*/ 0 h 85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4174" h="853500">
                <a:moveTo>
                  <a:pt x="1074174" y="853500"/>
                </a:moveTo>
                <a:lnTo>
                  <a:pt x="1065537" y="818125"/>
                </a:lnTo>
                <a:cubicBezTo>
                  <a:pt x="1012974" y="640535"/>
                  <a:pt x="916608" y="473151"/>
                  <a:pt x="776439" y="332982"/>
                </a:cubicBezTo>
                <a:cubicBezTo>
                  <a:pt x="608237" y="164780"/>
                  <a:pt x="400844" y="59653"/>
                  <a:pt x="183654" y="17603"/>
                </a:cubicBezTo>
                <a:lnTo>
                  <a:pt x="0" y="0"/>
                </a:lnTo>
                <a:lnTo>
                  <a:pt x="1074174" y="0"/>
                </a:lnTo>
                <a:close/>
              </a:path>
            </a:pathLst>
          </a:custGeom>
          <a:solidFill>
            <a:srgbClr val="9BBB58">
              <a:lumMod val="75000"/>
              <a:alpha val="40000"/>
            </a:srgbClr>
          </a:solidFill>
          <a:ln w="12700" cap="flat" cmpd="sng" algn="ctr">
            <a:noFill/>
            <a:prstDash val="solid"/>
            <a:miter lim="800000"/>
          </a:ln>
          <a:effectLst/>
        </p:spPr>
        <p:txBody>
          <a:bodyPr rtlCol="0" anchor="ctr"/>
          <a:lstStyle/>
          <a:p>
            <a:pPr algn="ctr"/>
            <a:endParaRPr lang="zh-CN" altLang="en-US" sz="1350">
              <a:solidFill>
                <a:srgbClr val="3398DA"/>
              </a:solidFill>
              <a:latin typeface="Arial" panose="020B0604020202020204" pitchFamily="34" charset="0"/>
              <a:sym typeface="Arial" panose="020B0604020202020204" pitchFamily="34" charset="0"/>
            </a:endParaRPr>
          </a:p>
        </p:txBody>
      </p:sp>
      <p:sp>
        <p:nvSpPr>
          <p:cNvPr id="10" name="泪滴形 9"/>
          <p:cNvSpPr/>
          <p:nvPr>
            <p:custDataLst>
              <p:tags r:id="rId3"/>
            </p:custDataLst>
          </p:nvPr>
        </p:nvSpPr>
        <p:spPr>
          <a:xfrm rot="2700000">
            <a:off x="2774678" y="2944521"/>
            <a:ext cx="1664494" cy="1664494"/>
          </a:xfrm>
          <a:prstGeom prst="teardrop">
            <a:avLst/>
          </a:prstGeom>
          <a:gradFill>
            <a:gsLst>
              <a:gs pos="0">
                <a:srgbClr val="3398DA"/>
              </a:gs>
              <a:gs pos="100000">
                <a:srgbClr val="3398DA">
                  <a:lumMod val="75000"/>
                </a:srgbClr>
              </a:gs>
            </a:gsLst>
            <a:lin ang="4200000" scaled="0"/>
          </a:gradFill>
          <a:ln w="12700" cap="flat" cmpd="sng" algn="ctr">
            <a:noFill/>
            <a:prstDash val="solid"/>
            <a:miter lim="800000"/>
          </a:ln>
          <a:effectLst/>
        </p:spPr>
        <p:txBody>
          <a:bodyPr rtlCol="0" anchor="ctr"/>
          <a:lstStyle/>
          <a:p>
            <a:pPr algn="ctr"/>
            <a:endParaRPr lang="zh-CN" altLang="en-US" sz="1350">
              <a:latin typeface="Arial" panose="020B0604020202020204" pitchFamily="34" charset="0"/>
              <a:sym typeface="Arial" panose="020B0604020202020204" pitchFamily="34" charset="0"/>
            </a:endParaRPr>
          </a:p>
        </p:txBody>
      </p:sp>
      <p:sp>
        <p:nvSpPr>
          <p:cNvPr id="18" name="椭圆 17"/>
          <p:cNvSpPr/>
          <p:nvPr>
            <p:custDataLst>
              <p:tags r:id="rId4"/>
            </p:custDataLst>
          </p:nvPr>
        </p:nvSpPr>
        <p:spPr>
          <a:xfrm>
            <a:off x="2987000" y="3156842"/>
            <a:ext cx="1239850" cy="1239850"/>
          </a:xfrm>
          <a:prstGeom prst="ellipse">
            <a:avLst/>
          </a:prstGeom>
          <a:solidFill>
            <a:srgbClr val="FFFFFF"/>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algn="ctr"/>
            <a:endParaRPr lang="zh-CN" altLang="en-US" sz="1350">
              <a:latin typeface="Arial" panose="020B0604020202020204" pitchFamily="34" charset="0"/>
              <a:sym typeface="Arial" panose="020B0604020202020204" pitchFamily="34" charset="0"/>
            </a:endParaRPr>
          </a:p>
        </p:txBody>
      </p:sp>
      <p:sp>
        <p:nvSpPr>
          <p:cNvPr id="21" name="椭圆 20"/>
          <p:cNvSpPr/>
          <p:nvPr>
            <p:custDataLst>
              <p:tags r:id="rId5"/>
            </p:custDataLst>
          </p:nvPr>
        </p:nvSpPr>
        <p:spPr>
          <a:xfrm>
            <a:off x="4841995" y="3653623"/>
            <a:ext cx="1239850" cy="1239850"/>
          </a:xfrm>
          <a:prstGeom prst="ellipse">
            <a:avLst/>
          </a:prstGeom>
          <a:solidFill>
            <a:srgbClr val="FFFFFF"/>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algn="ctr"/>
            <a:endParaRPr lang="zh-CN" altLang="en-US" sz="1350">
              <a:latin typeface="Arial" panose="020B0604020202020204" pitchFamily="34" charset="0"/>
              <a:sym typeface="Arial" panose="020B0604020202020204" pitchFamily="34" charset="0"/>
            </a:endParaRPr>
          </a:p>
        </p:txBody>
      </p:sp>
      <p:sp>
        <p:nvSpPr>
          <p:cNvPr id="37" name="文本框 36"/>
          <p:cNvSpPr txBox="1"/>
          <p:nvPr>
            <p:custDataLst>
              <p:tags r:id="rId6"/>
            </p:custDataLst>
          </p:nvPr>
        </p:nvSpPr>
        <p:spPr>
          <a:xfrm>
            <a:off x="6440170" y="3151505"/>
            <a:ext cx="2357755" cy="742950"/>
          </a:xfrm>
          <a:prstGeom prst="rect">
            <a:avLst/>
          </a:prstGeom>
          <a:noFill/>
        </p:spPr>
        <p:txBody>
          <a:bodyPr wrap="square" rtlCol="0">
            <a:noAutofit/>
          </a:bodyPr>
          <a:lstStyle/>
          <a:p>
            <a:pPr algn="ctr">
              <a:lnSpc>
                <a:spcPct val="120000"/>
              </a:lnSpc>
            </a:pPr>
            <a:r>
              <a:rPr lang="en-US" altLang="zh-CN" b="1" dirty="0">
                <a:latin typeface="宋体" panose="02010600030101010101" pitchFamily="2" charset="-122"/>
                <a:ea typeface="宋体" panose="02010600030101010101" pitchFamily="2" charset="-122"/>
                <a:sym typeface="+mn-ea"/>
              </a:rPr>
              <a:t>HLA-DQA1/DQB1</a:t>
            </a:r>
            <a:r>
              <a:rPr lang="zh-CN" altLang="en-US" b="1" dirty="0">
                <a:latin typeface="宋体" panose="02010600030101010101" pitchFamily="2" charset="-122"/>
                <a:ea typeface="宋体" panose="02010600030101010101" pitchFamily="2" charset="-122"/>
                <a:sym typeface="+mn-ea"/>
              </a:rPr>
              <a:t>相容与否与封闭抗体产生</a:t>
            </a:r>
            <a:r>
              <a:rPr lang="zh-CN" altLang="en-US" b="1" dirty="0" smtClean="0">
                <a:latin typeface="宋体" panose="02010600030101010101" pitchFamily="2" charset="-122"/>
                <a:ea typeface="宋体" panose="02010600030101010101" pitchFamily="2" charset="-122"/>
                <a:sym typeface="+mn-ea"/>
              </a:rPr>
              <a:t>无关</a:t>
            </a:r>
            <a:endParaRPr lang="en-US" altLang="zh-CN" b="1" dirty="0" smtClean="0">
              <a:latin typeface="宋体" panose="02010600030101010101" pitchFamily="2" charset="-122"/>
              <a:ea typeface="宋体" panose="02010600030101010101" pitchFamily="2" charset="-122"/>
            </a:endParaRPr>
          </a:p>
          <a:p>
            <a:pPr algn="ctr">
              <a:lnSpc>
                <a:spcPct val="120000"/>
              </a:lnSpc>
            </a:pPr>
            <a:endParaRPr lang="en-US" altLang="zh-CN" b="1" spc="150" dirty="0" smtClean="0">
              <a:solidFill>
                <a:srgbClr val="000000">
                  <a:lumMod val="75000"/>
                  <a:lumOff val="25000"/>
                </a:srgbClr>
              </a:solidFill>
              <a:latin typeface="宋体" panose="02010600030101010101" pitchFamily="2" charset="-122"/>
              <a:ea typeface="宋体" panose="02010600030101010101" pitchFamily="2" charset="-122"/>
              <a:sym typeface="Arial" panose="020B0604020202020204" pitchFamily="34" charset="0"/>
            </a:endParaRPr>
          </a:p>
        </p:txBody>
      </p:sp>
      <p:sp>
        <p:nvSpPr>
          <p:cNvPr id="39" name="文本框 38"/>
          <p:cNvSpPr txBox="1"/>
          <p:nvPr>
            <p:custDataLst>
              <p:tags r:id="rId7"/>
            </p:custDataLst>
          </p:nvPr>
        </p:nvSpPr>
        <p:spPr>
          <a:xfrm>
            <a:off x="500380" y="2861945"/>
            <a:ext cx="2091690" cy="636270"/>
          </a:xfrm>
          <a:prstGeom prst="rect">
            <a:avLst/>
          </a:prstGeom>
          <a:noFill/>
        </p:spPr>
        <p:txBody>
          <a:bodyPr wrap="square" rtlCol="0">
            <a:noAutofit/>
          </a:bodyPr>
          <a:lstStyle/>
          <a:p>
            <a:pPr algn="ctr">
              <a:lnSpc>
                <a:spcPct val="120000"/>
              </a:lnSpc>
            </a:pPr>
            <a:r>
              <a:rPr lang="zh-CN" altLang="en-US" b="1" dirty="0">
                <a:latin typeface="宋体" panose="02010600030101010101" pitchFamily="2" charset="-122"/>
                <a:ea typeface="宋体" panose="02010600030101010101" pitchFamily="2" charset="-122"/>
                <a:sym typeface="+mn-ea"/>
              </a:rPr>
              <a:t>封闭抗体</a:t>
            </a:r>
            <a:r>
              <a:rPr lang="zh-CN" altLang="en-US" b="1" dirty="0" smtClean="0">
                <a:latin typeface="宋体" panose="02010600030101010101" pitchFamily="2" charset="-122"/>
                <a:ea typeface="宋体" panose="02010600030101010101" pitchFamily="2" charset="-122"/>
                <a:sym typeface="+mn-ea"/>
              </a:rPr>
              <a:t>可能只是</a:t>
            </a:r>
            <a:r>
              <a:rPr lang="zh-CN" altLang="en-US" b="1" dirty="0">
                <a:latin typeface="宋体" panose="02010600030101010101" pitchFamily="2" charset="-122"/>
                <a:ea typeface="宋体" panose="02010600030101010101" pitchFamily="2" charset="-122"/>
                <a:sym typeface="+mn-ea"/>
              </a:rPr>
              <a:t>妊娠的伴随现象</a:t>
            </a:r>
            <a:endParaRPr lang="zh-CN" altLang="en-US" b="1" spc="150" dirty="0">
              <a:solidFill>
                <a:srgbClr val="000000">
                  <a:lumMod val="75000"/>
                  <a:lumOff val="25000"/>
                </a:srgbClr>
              </a:solidFill>
              <a:latin typeface="宋体" panose="02010600030101010101" pitchFamily="2" charset="-122"/>
              <a:ea typeface="宋体" panose="02010600030101010101" pitchFamily="2" charset="-122"/>
              <a:sym typeface="+mn-ea"/>
            </a:endParaRPr>
          </a:p>
        </p:txBody>
      </p:sp>
      <p:sp>
        <p:nvSpPr>
          <p:cNvPr id="4" name="文本框 3"/>
          <p:cNvSpPr txBox="1"/>
          <p:nvPr/>
        </p:nvSpPr>
        <p:spPr>
          <a:xfrm>
            <a:off x="6511925" y="4772025"/>
            <a:ext cx="2357755" cy="922020"/>
          </a:xfrm>
          <a:prstGeom prst="rect">
            <a:avLst/>
          </a:prstGeom>
          <a:noFill/>
        </p:spPr>
        <p:txBody>
          <a:bodyPr wrap="square" rtlCol="0" anchor="t">
            <a:spAutoFit/>
          </a:bodyPr>
          <a:p>
            <a:pPr marL="0" indent="0">
              <a:buNone/>
            </a:pPr>
            <a:r>
              <a:rPr lang="zh-CN" altLang="en-US" b="1" dirty="0" smtClean="0">
                <a:latin typeface="宋体" panose="02010600030101010101" pitchFamily="2" charset="-122"/>
                <a:ea typeface="宋体" panose="02010600030101010101" pitchFamily="2" charset="-122"/>
                <a:sym typeface="+mn-ea"/>
              </a:rPr>
              <a:t>封闭抗体阳性不能预测复发性流产患者的临床结局</a:t>
            </a:r>
            <a:endParaRPr lang="zh-CN" altLang="en-US" b="1" dirty="0" smtClean="0">
              <a:latin typeface="宋体" panose="02010600030101010101" pitchFamily="2" charset="-122"/>
              <a:ea typeface="宋体" panose="02010600030101010101" pitchFamily="2" charset="-122"/>
              <a:sym typeface="+mn-ea"/>
            </a:endParaRPr>
          </a:p>
        </p:txBody>
      </p:sp>
      <p:sp>
        <p:nvSpPr>
          <p:cNvPr id="5" name="文本框 4"/>
          <p:cNvSpPr txBox="1"/>
          <p:nvPr/>
        </p:nvSpPr>
        <p:spPr>
          <a:xfrm>
            <a:off x="3027680" y="3524885"/>
            <a:ext cx="1040765" cy="475615"/>
          </a:xfrm>
          <a:prstGeom prst="rect">
            <a:avLst/>
          </a:prstGeom>
          <a:noFill/>
        </p:spPr>
        <p:txBody>
          <a:bodyPr wrap="square" rtlCol="0">
            <a:spAutoFit/>
          </a:bodyPr>
          <a:p>
            <a:pPr algn="ctr"/>
            <a:r>
              <a:rPr lang="zh-CN" altLang="en-US" sz="2500" b="1"/>
              <a:t>是</a:t>
            </a:r>
            <a:endParaRPr lang="zh-CN" altLang="en-US" sz="2500" b="1"/>
          </a:p>
        </p:txBody>
      </p:sp>
      <p:sp>
        <p:nvSpPr>
          <p:cNvPr id="6" name="文本框 5"/>
          <p:cNvSpPr txBox="1"/>
          <p:nvPr/>
        </p:nvSpPr>
        <p:spPr>
          <a:xfrm>
            <a:off x="4897755" y="4018280"/>
            <a:ext cx="1040765" cy="475615"/>
          </a:xfrm>
          <a:prstGeom prst="rect">
            <a:avLst/>
          </a:prstGeom>
          <a:noFill/>
        </p:spPr>
        <p:txBody>
          <a:bodyPr wrap="square" rtlCol="0">
            <a:spAutoFit/>
          </a:bodyPr>
          <a:p>
            <a:pPr algn="ctr"/>
            <a:r>
              <a:rPr lang="zh-CN" altLang="en-US" sz="2500" b="1"/>
              <a:t>非</a:t>
            </a:r>
            <a:endParaRPr lang="zh-CN" altLang="en-US" sz="2500" b="1"/>
          </a:p>
        </p:txBody>
      </p:sp>
      <p:sp>
        <p:nvSpPr>
          <p:cNvPr id="7" name="文本框 6"/>
          <p:cNvSpPr txBox="1"/>
          <p:nvPr/>
        </p:nvSpPr>
        <p:spPr>
          <a:xfrm>
            <a:off x="572135" y="3818890"/>
            <a:ext cx="1861185" cy="1476375"/>
          </a:xfrm>
          <a:prstGeom prst="rect">
            <a:avLst/>
          </a:prstGeom>
          <a:noFill/>
        </p:spPr>
        <p:txBody>
          <a:bodyPr wrap="square" rtlCol="0" anchor="t">
            <a:spAutoFit/>
          </a:bodyPr>
          <a:p>
            <a:pPr marL="0" indent="0">
              <a:buNone/>
            </a:pPr>
            <a:r>
              <a:rPr lang="en-US" altLang="zh-CN" b="1" dirty="0" smtClean="0">
                <a:latin typeface="宋体" panose="02010600030101010101" pitchFamily="2" charset="-122"/>
                <a:ea typeface="宋体" panose="02010600030101010101" pitchFamily="2" charset="-122"/>
                <a:sym typeface="+mn-ea"/>
              </a:rPr>
              <a:t>LIT</a:t>
            </a:r>
            <a:r>
              <a:rPr lang="zh-CN" altLang="en-US" b="1" dirty="0" smtClean="0">
                <a:latin typeface="宋体" panose="02010600030101010101" pitchFamily="2" charset="-122"/>
                <a:ea typeface="宋体" panose="02010600030101010101" pitchFamily="2" charset="-122"/>
                <a:sym typeface="+mn-ea"/>
              </a:rPr>
              <a:t>可能通过调整细胞免疫</a:t>
            </a:r>
            <a:r>
              <a:rPr lang="zh-CN" altLang="en-US" b="1" dirty="0">
                <a:latin typeface="宋体" panose="02010600030101010101" pitchFamily="2" charset="-122"/>
                <a:ea typeface="宋体" panose="02010600030101010101" pitchFamily="2" charset="-122"/>
                <a:sym typeface="+mn-ea"/>
              </a:rPr>
              <a:t>失衡状态而改善复发性流产患者的认识妊娠结局</a:t>
            </a:r>
            <a:endParaRPr lang="zh-CN" altLang="en-US" b="1"/>
          </a:p>
        </p:txBody>
      </p:sp>
      <p:sp>
        <p:nvSpPr>
          <p:cNvPr id="9" name="文本框 8"/>
          <p:cNvSpPr txBox="1"/>
          <p:nvPr/>
        </p:nvSpPr>
        <p:spPr>
          <a:xfrm>
            <a:off x="1503045" y="1570355"/>
            <a:ext cx="5928360" cy="398780"/>
          </a:xfrm>
          <a:prstGeom prst="rect">
            <a:avLst/>
          </a:prstGeom>
          <a:noFill/>
        </p:spPr>
        <p:txBody>
          <a:bodyPr wrap="none" rtlCol="0" anchor="t">
            <a:spAutoFit/>
          </a:bodyPr>
          <a:p>
            <a:pPr marL="0" indent="0">
              <a:buNone/>
            </a:pPr>
            <a:r>
              <a:rPr lang="en-US" altLang="zh-CN" sz="2000" b="1" dirty="0" smtClean="0">
                <a:latin typeface="宋体" panose="02010600030101010101" pitchFamily="2" charset="-122"/>
                <a:ea typeface="宋体" panose="02010600030101010101" pitchFamily="2" charset="-122"/>
                <a:sym typeface="+mn-ea"/>
              </a:rPr>
              <a:t>LIT</a:t>
            </a:r>
            <a:r>
              <a:rPr lang="zh-CN" altLang="en-US" sz="2000" b="1" dirty="0">
                <a:latin typeface="宋体" panose="02010600030101010101" pitchFamily="2" charset="-122"/>
                <a:ea typeface="宋体" panose="02010600030101010101" pitchFamily="2" charset="-122"/>
                <a:sym typeface="+mn-ea"/>
              </a:rPr>
              <a:t>治疗不明</a:t>
            </a:r>
            <a:r>
              <a:rPr lang="zh-CN" altLang="en-US" sz="2000" b="1" dirty="0" smtClean="0">
                <a:latin typeface="宋体" panose="02010600030101010101" pitchFamily="2" charset="-122"/>
                <a:ea typeface="宋体" panose="02010600030101010101" pitchFamily="2" charset="-122"/>
                <a:sym typeface="+mn-ea"/>
              </a:rPr>
              <a:t>原因复发</a:t>
            </a:r>
            <a:r>
              <a:rPr lang="zh-CN" altLang="en-US" sz="2000" b="1" dirty="0">
                <a:latin typeface="宋体" panose="02010600030101010101" pitchFamily="2" charset="-122"/>
                <a:ea typeface="宋体" panose="02010600030101010101" pitchFamily="2" charset="-122"/>
                <a:sym typeface="+mn-ea"/>
              </a:rPr>
              <a:t>性</a:t>
            </a:r>
            <a:r>
              <a:rPr lang="zh-CN" altLang="en-US" sz="2000" b="1" dirty="0" smtClean="0">
                <a:latin typeface="宋体" panose="02010600030101010101" pitchFamily="2" charset="-122"/>
                <a:ea typeface="宋体" panose="02010600030101010101" pitchFamily="2" charset="-122"/>
                <a:sym typeface="+mn-ea"/>
              </a:rPr>
              <a:t>流产的机制有待进一步研究</a:t>
            </a:r>
            <a:endParaRPr lang="zh-CN" altLang="en-US" sz="2000" b="1"/>
          </a:p>
        </p:txBody>
      </p:sp>
      <p:sp>
        <p:nvSpPr>
          <p:cNvPr id="3" name="灯片编号占位符 2"/>
          <p:cNvSpPr>
            <a:spLocks noGrp="1"/>
          </p:cNvSpPr>
          <p:nvPr>
            <p:ph type="sldNum" sz="quarter" idx="12"/>
          </p:nvPr>
        </p:nvSpPr>
        <p:spPr/>
        <p:txBody>
          <a:bodyPr/>
          <a:p>
            <a:fld id="{0C913308-F349-4B6D-A68A-DD1791B4A57B}" type="slidenum">
              <a:rPr lang="zh-CN" altLang="en-US" smtClean="0"/>
            </a:fld>
            <a:endParaRPr lang="zh-CN" altLang="en-US"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4c327df119e459fcb12cf709a5e22ff7"/>
          <p:cNvPicPr>
            <a:picLocks noChangeAspect="1"/>
          </p:cNvPicPr>
          <p:nvPr/>
        </p:nvPicPr>
        <p:blipFill>
          <a:blip r:embed="rId1"/>
          <a:srcRect t="9594"/>
          <a:stretch>
            <a:fillRect/>
          </a:stretch>
        </p:blipFill>
        <p:spPr>
          <a:xfrm>
            <a:off x="-24130" y="-73660"/>
            <a:ext cx="9184005" cy="6987540"/>
          </a:xfrm>
          <a:prstGeom prst="rect">
            <a:avLst/>
          </a:prstGeom>
        </p:spPr>
      </p:pic>
      <p:sp>
        <p:nvSpPr>
          <p:cNvPr id="4" name="灯片编号占位符 3"/>
          <p:cNvSpPr>
            <a:spLocks noGrp="1"/>
          </p:cNvSpPr>
          <p:nvPr>
            <p:ph type="sldNum" sz="quarter" idx="12"/>
          </p:nvPr>
        </p:nvSpPr>
        <p:spPr/>
        <p:txBody>
          <a:bodyPr/>
          <a:p>
            <a:fld id="{0C913308-F349-4B6D-A68A-DD1791B4A57B}" type="slidenum">
              <a:rPr lang="zh-CN" altLang="en-US" smtClean="0"/>
            </a:fld>
            <a:endParaRPr lang="zh-CN" altLang="en-US" dirty="0"/>
          </a:p>
        </p:txBody>
      </p:sp>
      <p:sp>
        <p:nvSpPr>
          <p:cNvPr id="6" name="文本框 5"/>
          <p:cNvSpPr txBox="1"/>
          <p:nvPr/>
        </p:nvSpPr>
        <p:spPr>
          <a:xfrm>
            <a:off x="3556000" y="530860"/>
            <a:ext cx="1879600" cy="1322070"/>
          </a:xfrm>
          <a:prstGeom prst="rect">
            <a:avLst/>
          </a:prstGeom>
          <a:noFill/>
        </p:spPr>
        <p:txBody>
          <a:bodyPr wrap="square" rtlCol="0" anchor="t">
            <a:spAutoFit/>
          </a:bodyPr>
          <a:p>
            <a:pPr marL="0" indent="0" algn="just">
              <a:buNone/>
            </a:pPr>
            <a:r>
              <a:rPr lang="zh-CN" altLang="en-US" sz="2000" b="1" dirty="0" smtClean="0">
                <a:solidFill>
                  <a:schemeClr val="tx2">
                    <a:lumMod val="60000"/>
                    <a:lumOff val="40000"/>
                  </a:schemeClr>
                </a:solidFill>
                <a:latin typeface="宋体" panose="02010600030101010101" pitchFamily="2" charset="-122"/>
                <a:ea typeface="宋体" panose="02010600030101010101" pitchFamily="2" charset="-122"/>
                <a:sym typeface="+mn-ea"/>
              </a:rPr>
              <a:t>严格设计的大样本随机</a:t>
            </a:r>
            <a:r>
              <a:rPr lang="zh-CN" altLang="en-US" sz="2000" b="1" dirty="0">
                <a:solidFill>
                  <a:schemeClr val="tx2">
                    <a:lumMod val="60000"/>
                    <a:lumOff val="40000"/>
                  </a:schemeClr>
                </a:solidFill>
                <a:latin typeface="宋体" panose="02010600030101010101" pitchFamily="2" charset="-122"/>
                <a:ea typeface="宋体" panose="02010600030101010101" pitchFamily="2" charset="-122"/>
                <a:sym typeface="+mn-ea"/>
              </a:rPr>
              <a:t>对照试验</a:t>
            </a:r>
            <a:r>
              <a:rPr lang="zh-CN" altLang="en-US" sz="2000" b="1" dirty="0" smtClean="0">
                <a:solidFill>
                  <a:schemeClr val="tx2">
                    <a:lumMod val="60000"/>
                    <a:lumOff val="40000"/>
                  </a:schemeClr>
                </a:solidFill>
                <a:latin typeface="宋体" panose="02010600030101010101" pitchFamily="2" charset="-122"/>
                <a:ea typeface="宋体" panose="02010600030101010101" pitchFamily="2" charset="-122"/>
                <a:sym typeface="+mn-ea"/>
              </a:rPr>
              <a:t>证实</a:t>
            </a:r>
            <a:r>
              <a:rPr lang="en-US" altLang="zh-CN" sz="2000" b="1" dirty="0" smtClean="0">
                <a:solidFill>
                  <a:schemeClr val="tx2">
                    <a:lumMod val="60000"/>
                    <a:lumOff val="40000"/>
                  </a:schemeClr>
                </a:solidFill>
                <a:latin typeface="宋体" panose="02010600030101010101" pitchFamily="2" charset="-122"/>
                <a:ea typeface="宋体" panose="02010600030101010101" pitchFamily="2" charset="-122"/>
                <a:sym typeface="+mn-ea"/>
              </a:rPr>
              <a:t>LIT</a:t>
            </a:r>
            <a:r>
              <a:rPr lang="zh-CN" altLang="en-US" sz="2000" b="1" dirty="0" smtClean="0">
                <a:solidFill>
                  <a:schemeClr val="tx2">
                    <a:lumMod val="60000"/>
                    <a:lumOff val="40000"/>
                  </a:schemeClr>
                </a:solidFill>
                <a:latin typeface="宋体" panose="02010600030101010101" pitchFamily="2" charset="-122"/>
                <a:ea typeface="宋体" panose="02010600030101010101" pitchFamily="2" charset="-122"/>
                <a:sym typeface="+mn-ea"/>
              </a:rPr>
              <a:t>的</a:t>
            </a:r>
            <a:r>
              <a:rPr lang="zh-CN" altLang="en-US" sz="2000" b="1" dirty="0">
                <a:solidFill>
                  <a:schemeClr val="tx2">
                    <a:lumMod val="60000"/>
                    <a:lumOff val="40000"/>
                  </a:schemeClr>
                </a:solidFill>
                <a:latin typeface="宋体" panose="02010600030101010101" pitchFamily="2" charset="-122"/>
                <a:ea typeface="宋体" panose="02010600030101010101" pitchFamily="2" charset="-122"/>
                <a:sym typeface="+mn-ea"/>
              </a:rPr>
              <a:t>临床</a:t>
            </a:r>
            <a:r>
              <a:rPr lang="zh-CN" altLang="en-US" sz="2000" b="1" dirty="0" smtClean="0">
                <a:solidFill>
                  <a:schemeClr val="tx2">
                    <a:lumMod val="60000"/>
                    <a:lumOff val="40000"/>
                  </a:schemeClr>
                </a:solidFill>
                <a:latin typeface="宋体" panose="02010600030101010101" pitchFamily="2" charset="-122"/>
                <a:ea typeface="宋体" panose="02010600030101010101" pitchFamily="2" charset="-122"/>
                <a:sym typeface="+mn-ea"/>
              </a:rPr>
              <a:t>效果</a:t>
            </a:r>
            <a:endParaRPr lang="zh-CN" altLang="en-US" sz="2000" b="1" dirty="0" smtClean="0">
              <a:solidFill>
                <a:schemeClr val="tx2">
                  <a:lumMod val="60000"/>
                  <a:lumOff val="40000"/>
                </a:schemeClr>
              </a:solidFill>
              <a:latin typeface="宋体" panose="02010600030101010101" pitchFamily="2" charset="-122"/>
              <a:ea typeface="宋体" panose="02010600030101010101" pitchFamily="2" charset="-122"/>
              <a:sym typeface="+mn-ea"/>
            </a:endParaRPr>
          </a:p>
        </p:txBody>
      </p:sp>
      <p:sp>
        <p:nvSpPr>
          <p:cNvPr id="7" name="文本框 6"/>
          <p:cNvSpPr txBox="1"/>
          <p:nvPr/>
        </p:nvSpPr>
        <p:spPr>
          <a:xfrm>
            <a:off x="1346835" y="3778250"/>
            <a:ext cx="1478915" cy="1014730"/>
          </a:xfrm>
          <a:prstGeom prst="rect">
            <a:avLst/>
          </a:prstGeom>
          <a:noFill/>
        </p:spPr>
        <p:txBody>
          <a:bodyPr wrap="square" rtlCol="0" anchor="t">
            <a:spAutoFit/>
          </a:bodyPr>
          <a:p>
            <a:pPr marL="0" indent="0" algn="just">
              <a:buNone/>
            </a:pPr>
            <a:r>
              <a:rPr lang="en-US" altLang="zh-CN" sz="2000" b="1" dirty="0" smtClean="0">
                <a:solidFill>
                  <a:schemeClr val="tx2">
                    <a:lumMod val="60000"/>
                    <a:lumOff val="40000"/>
                  </a:schemeClr>
                </a:solidFill>
                <a:latin typeface="宋体" panose="02010600030101010101" pitchFamily="2" charset="-122"/>
                <a:ea typeface="宋体" panose="02010600030101010101" pitchFamily="2" charset="-122"/>
                <a:sym typeface="+mn-ea"/>
              </a:rPr>
              <a:t>LIT</a:t>
            </a:r>
            <a:r>
              <a:rPr lang="zh-CN" altLang="en-US" sz="2000" b="1" dirty="0" smtClean="0">
                <a:solidFill>
                  <a:schemeClr val="tx2">
                    <a:lumMod val="60000"/>
                    <a:lumOff val="40000"/>
                  </a:schemeClr>
                </a:solidFill>
                <a:latin typeface="宋体" panose="02010600030101010101" pitchFamily="2" charset="-122"/>
                <a:ea typeface="宋体" panose="02010600030101010101" pitchFamily="2" charset="-122"/>
                <a:sym typeface="+mn-ea"/>
              </a:rPr>
              <a:t>改善妊娠结局的分子机制研究</a:t>
            </a:r>
            <a:endParaRPr lang="zh-CN" altLang="en-US" sz="2000" b="1" dirty="0" smtClean="0">
              <a:solidFill>
                <a:schemeClr val="tx2">
                  <a:lumMod val="60000"/>
                  <a:lumOff val="40000"/>
                </a:schemeClr>
              </a:solidFill>
              <a:latin typeface="宋体" panose="02010600030101010101" pitchFamily="2" charset="-122"/>
              <a:ea typeface="宋体" panose="02010600030101010101" pitchFamily="2" charset="-122"/>
              <a:sym typeface="+mn-ea"/>
            </a:endParaRPr>
          </a:p>
        </p:txBody>
      </p:sp>
      <p:sp>
        <p:nvSpPr>
          <p:cNvPr id="8" name="文本框 7"/>
          <p:cNvSpPr txBox="1"/>
          <p:nvPr/>
        </p:nvSpPr>
        <p:spPr>
          <a:xfrm>
            <a:off x="6264275" y="3890645"/>
            <a:ext cx="1544320" cy="1014730"/>
          </a:xfrm>
          <a:prstGeom prst="rect">
            <a:avLst/>
          </a:prstGeom>
          <a:noFill/>
        </p:spPr>
        <p:txBody>
          <a:bodyPr wrap="square" rtlCol="0" anchor="t">
            <a:spAutoFit/>
          </a:bodyPr>
          <a:p>
            <a:pPr marL="0" indent="0" algn="just">
              <a:buNone/>
            </a:pPr>
            <a:r>
              <a:rPr lang="zh-CN" altLang="en-US" sz="2000" b="1" dirty="0" smtClean="0">
                <a:solidFill>
                  <a:schemeClr val="tx2">
                    <a:lumMod val="60000"/>
                    <a:lumOff val="40000"/>
                  </a:schemeClr>
                </a:solidFill>
                <a:latin typeface="宋体" panose="02010600030101010101" pitchFamily="2" charset="-122"/>
                <a:ea typeface="宋体" panose="02010600030101010101" pitchFamily="2" charset="-122"/>
                <a:sym typeface="+mn-ea"/>
              </a:rPr>
              <a:t>更安全，疗效更佳的靶向治疗手段</a:t>
            </a:r>
            <a:endParaRPr lang="zh-CN" altLang="en-US" sz="2000" b="1" dirty="0" smtClean="0">
              <a:solidFill>
                <a:schemeClr val="tx2">
                  <a:lumMod val="60000"/>
                  <a:lumOff val="40000"/>
                </a:schemeClr>
              </a:solidFill>
              <a:latin typeface="宋体" panose="02010600030101010101" pitchFamily="2" charset="-122"/>
              <a:ea typeface="宋体" panose="02010600030101010101" pitchFamily="2" charset="-122"/>
              <a:sym typeface="+mn-ea"/>
            </a:endParaRPr>
          </a:p>
        </p:txBody>
      </p:sp>
      <p:sp>
        <p:nvSpPr>
          <p:cNvPr id="2" name="矩形 1"/>
          <p:cNvSpPr/>
          <p:nvPr/>
        </p:nvSpPr>
        <p:spPr>
          <a:xfrm>
            <a:off x="530225" y="160655"/>
            <a:ext cx="1671320" cy="1488440"/>
          </a:xfrm>
          <a:prstGeom prst="rect">
            <a:avLst/>
          </a:prstGeom>
          <a:noFill/>
          <a:ln>
            <a:noFill/>
          </a:ln>
          <a:extLst>
            <a:ext uri="{909E8E84-426E-40DD-AFC4-6F175D3DCCD1}">
              <a14:hiddenFill xmlns:a14="http://schemas.microsoft.com/office/drawing/2010/main">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14:hiddenFill>
            </a:ext>
          </a:extLst>
        </p:spPr>
        <p:style>
          <a:lnRef idx="1">
            <a:schemeClr val="accent1"/>
          </a:lnRef>
          <a:fillRef idx="2">
            <a:schemeClr val="accent1"/>
          </a:fillRef>
          <a:effectRef idx="1">
            <a:schemeClr val="accent1"/>
          </a:effectRef>
          <a:fontRef idx="minor">
            <a:schemeClr val="dk1"/>
          </a:fontRef>
        </p:style>
        <p:txBody>
          <a:bodyPr rtlCol="0" anchor="ctr">
            <a:scene3d>
              <a:camera prst="orthographicFront"/>
              <a:lightRig rig="threePt" dir="t"/>
            </a:scene3d>
          </a:bodyPr>
          <a:p>
            <a:pPr algn="ctr"/>
            <a:r>
              <a:rPr lang="zh-CN" altLang="en-US" sz="3000" b="1">
                <a:solidFill>
                  <a:srgbClr val="FFFF00"/>
                </a:solidFill>
                <a:effectLst>
                  <a:outerShdw blurRad="38100" dist="19050" dir="2700000" algn="tl" rotWithShape="0">
                    <a:schemeClr val="dk1">
                      <a:alpha val="40000"/>
                    </a:schemeClr>
                  </a:outerShdw>
                </a:effectLst>
              </a:rPr>
              <a:t>未来</a:t>
            </a:r>
            <a:r>
              <a:rPr lang="en-US" altLang="zh-CN" sz="3000" b="1">
                <a:solidFill>
                  <a:srgbClr val="FFFF00"/>
                </a:solidFill>
                <a:effectLst>
                  <a:outerShdw blurRad="38100" dist="19050" dir="2700000" algn="tl" rotWithShape="0">
                    <a:schemeClr val="dk1">
                      <a:alpha val="40000"/>
                    </a:schemeClr>
                  </a:outerShdw>
                </a:effectLst>
              </a:rPr>
              <a:t>……</a:t>
            </a:r>
            <a:endParaRPr lang="en-US" altLang="zh-CN" sz="3000" b="1">
              <a:solidFill>
                <a:srgbClr val="FFFF00"/>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2"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heckerboard(across)">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1"/>
      <p:bldP spid="7" grpId="2"/>
      <p:bldP spid="8"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dirty="0"/>
          </a:p>
        </p:txBody>
      </p:sp>
      <p:sp>
        <p:nvSpPr>
          <p:cNvPr id="17" name="文本框 16"/>
          <p:cNvSpPr txBox="1">
            <a:spLocks noChangeArrowheads="1"/>
          </p:cNvSpPr>
          <p:nvPr>
            <p:custDataLst>
              <p:tags r:id="rId1"/>
            </p:custDataLst>
          </p:nvPr>
        </p:nvSpPr>
        <p:spPr bwMode="auto">
          <a:xfrm>
            <a:off x="4013200" y="5456238"/>
            <a:ext cx="10493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400" dirty="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8" name="文本框 17"/>
          <p:cNvSpPr txBox="1">
            <a:spLocks noChangeArrowheads="1"/>
          </p:cNvSpPr>
          <p:nvPr>
            <p:custDataLst>
              <p:tags r:id="rId2"/>
            </p:custDataLst>
          </p:nvPr>
        </p:nvSpPr>
        <p:spPr bwMode="auto">
          <a:xfrm>
            <a:off x="4022725" y="5727700"/>
            <a:ext cx="1497013"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400" dirty="0">
              <a:solidFill>
                <a:schemeClr val="accent1"/>
              </a:solidFill>
              <a:latin typeface="Bell MT" panose="02020503060305020303" pitchFamily="18" charset="0"/>
              <a:ea typeface="微软雅黑" panose="020B0503020204020204" pitchFamily="34" charset="-122"/>
              <a:cs typeface="Arial" panose="020B0604020202020204" pitchFamily="34" charset="0"/>
            </a:endParaRPr>
          </a:p>
        </p:txBody>
      </p:sp>
      <p:sp>
        <p:nvSpPr>
          <p:cNvPr id="19" name="文本框 18"/>
          <p:cNvSpPr txBox="1">
            <a:spLocks noChangeArrowheads="1"/>
          </p:cNvSpPr>
          <p:nvPr>
            <p:custDataLst>
              <p:tags r:id="rId3"/>
            </p:custDataLst>
          </p:nvPr>
        </p:nvSpPr>
        <p:spPr bwMode="auto">
          <a:xfrm>
            <a:off x="4022725" y="6000750"/>
            <a:ext cx="24828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400" dirty="0">
                <a:solidFill>
                  <a:schemeClr val="accent1"/>
                </a:solidFill>
                <a:latin typeface="Bell MT" panose="02020503060305020303" pitchFamily="18" charset="0"/>
                <a:ea typeface="微软雅黑" panose="020B0503020204020204" pitchFamily="34" charset="-122"/>
                <a:cs typeface="Arial" panose="020B0604020202020204" pitchFamily="34" charset="0"/>
              </a:rPr>
              <a:t>www.mybabycome.com</a:t>
            </a:r>
            <a:endParaRPr lang="zh-CN" altLang="en-US" sz="1400" dirty="0">
              <a:solidFill>
                <a:schemeClr val="accent1"/>
              </a:solidFill>
              <a:latin typeface="Bell MT" panose="02020503060305020303" pitchFamily="18" charset="0"/>
              <a:ea typeface="微软雅黑" panose="020B0503020204020204" pitchFamily="34" charset="-122"/>
              <a:cs typeface="Arial" panose="020B0604020202020204" pitchFamily="34" charset="0"/>
            </a:endParaRPr>
          </a:p>
        </p:txBody>
      </p:sp>
      <p:sp>
        <p:nvSpPr>
          <p:cNvPr id="20" name="KSO_Shape"/>
          <p:cNvSpPr/>
          <p:nvPr>
            <p:custDataLst>
              <p:tags r:id="rId4"/>
            </p:custDataLst>
          </p:nvPr>
        </p:nvSpPr>
        <p:spPr bwMode="auto">
          <a:xfrm>
            <a:off x="3770313" y="5802313"/>
            <a:ext cx="147637" cy="96837"/>
          </a:xfrm>
          <a:custGeom>
            <a:avLst/>
            <a:gdLst>
              <a:gd name="T0" fmla="*/ 50 w 4974795"/>
              <a:gd name="T1" fmla="*/ 45 h 3320682"/>
              <a:gd name="T2" fmla="*/ 65 w 4974795"/>
              <a:gd name="T3" fmla="*/ 57 h 3320682"/>
              <a:gd name="T4" fmla="*/ 80 w 4974795"/>
              <a:gd name="T5" fmla="*/ 45 h 3320682"/>
              <a:gd name="T6" fmla="*/ 126 w 4974795"/>
              <a:gd name="T7" fmla="*/ 82 h 3320682"/>
              <a:gd name="T8" fmla="*/ 4 w 4974795"/>
              <a:gd name="T9" fmla="*/ 82 h 3320682"/>
              <a:gd name="T10" fmla="*/ 50 w 4974795"/>
              <a:gd name="T11" fmla="*/ 45 h 3320682"/>
              <a:gd name="T12" fmla="*/ 0 w 4974795"/>
              <a:gd name="T13" fmla="*/ 4 h 3320682"/>
              <a:gd name="T14" fmla="*/ 47 w 4974795"/>
              <a:gd name="T15" fmla="*/ 42 h 3320682"/>
              <a:gd name="T16" fmla="*/ 0 w 4974795"/>
              <a:gd name="T17" fmla="*/ 81 h 3320682"/>
              <a:gd name="T18" fmla="*/ 0 w 4974795"/>
              <a:gd name="T19" fmla="*/ 4 h 3320682"/>
              <a:gd name="T20" fmla="*/ 130 w 4974795"/>
              <a:gd name="T21" fmla="*/ 4 h 3320682"/>
              <a:gd name="T22" fmla="*/ 130 w 4974795"/>
              <a:gd name="T23" fmla="*/ 81 h 3320682"/>
              <a:gd name="T24" fmla="*/ 83 w 4974795"/>
              <a:gd name="T25" fmla="*/ 42 h 3320682"/>
              <a:gd name="T26" fmla="*/ 130 w 4974795"/>
              <a:gd name="T27" fmla="*/ 4 h 3320682"/>
              <a:gd name="T28" fmla="*/ 1 w 4974795"/>
              <a:gd name="T29" fmla="*/ 0 h 3320682"/>
              <a:gd name="T30" fmla="*/ 129 w 4974795"/>
              <a:gd name="T31" fmla="*/ 0 h 3320682"/>
              <a:gd name="T32" fmla="*/ 65 w 4974795"/>
              <a:gd name="T33" fmla="*/ 53 h 3320682"/>
              <a:gd name="T34" fmla="*/ 1 w 4974795"/>
              <a:gd name="T35" fmla="*/ 0 h 332068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974795" h="3320682">
                <a:moveTo>
                  <a:pt x="1897867" y="1805825"/>
                </a:moveTo>
                <a:lnTo>
                  <a:pt x="2485737" y="2315734"/>
                </a:lnTo>
                <a:lnTo>
                  <a:pt x="3073607" y="1805825"/>
                </a:lnTo>
                <a:lnTo>
                  <a:pt x="4820061" y="3320682"/>
                </a:lnTo>
                <a:lnTo>
                  <a:pt x="151413" y="3320682"/>
                </a:lnTo>
                <a:lnTo>
                  <a:pt x="1897867" y="1805825"/>
                </a:lnTo>
                <a:close/>
                <a:moveTo>
                  <a:pt x="0" y="159634"/>
                </a:moveTo>
                <a:lnTo>
                  <a:pt x="1788328" y="1710812"/>
                </a:lnTo>
                <a:lnTo>
                  <a:pt x="0" y="3261996"/>
                </a:lnTo>
                <a:lnTo>
                  <a:pt x="0" y="159634"/>
                </a:lnTo>
                <a:close/>
                <a:moveTo>
                  <a:pt x="4974795" y="156753"/>
                </a:moveTo>
                <a:lnTo>
                  <a:pt x="4974795" y="3264872"/>
                </a:lnTo>
                <a:lnTo>
                  <a:pt x="3183146" y="1710812"/>
                </a:lnTo>
                <a:lnTo>
                  <a:pt x="4974795" y="156753"/>
                </a:lnTo>
                <a:close/>
                <a:moveTo>
                  <a:pt x="35040" y="0"/>
                </a:moveTo>
                <a:lnTo>
                  <a:pt x="4936434" y="0"/>
                </a:lnTo>
                <a:lnTo>
                  <a:pt x="2485737" y="2125709"/>
                </a:lnTo>
                <a:lnTo>
                  <a:pt x="3504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21" name="KSO_Shape"/>
          <p:cNvSpPr/>
          <p:nvPr>
            <p:custDataLst>
              <p:tags r:id="rId5"/>
            </p:custDataLst>
          </p:nvPr>
        </p:nvSpPr>
        <p:spPr bwMode="auto">
          <a:xfrm>
            <a:off x="3760788" y="6042025"/>
            <a:ext cx="166687" cy="171450"/>
          </a:xfrm>
          <a:custGeom>
            <a:avLst/>
            <a:gdLst>
              <a:gd name="T0" fmla="*/ 448 w 1119349"/>
              <a:gd name="T1" fmla="*/ 2660 h 1157433"/>
              <a:gd name="T2" fmla="*/ 358 w 1119349"/>
              <a:gd name="T3" fmla="*/ 3587 h 1157433"/>
              <a:gd name="T4" fmla="*/ 1443 w 1119349"/>
              <a:gd name="T5" fmla="*/ 3382 h 1157433"/>
              <a:gd name="T6" fmla="*/ 448 w 1119349"/>
              <a:gd name="T7" fmla="*/ 2660 h 1157433"/>
              <a:gd name="T8" fmla="*/ 1922 w 1119349"/>
              <a:gd name="T9" fmla="*/ 1124 h 1157433"/>
              <a:gd name="T10" fmla="*/ 1366 w 1119349"/>
              <a:gd name="T11" fmla="*/ 1610 h 1157433"/>
              <a:gd name="T12" fmla="*/ 2478 w 1119349"/>
              <a:gd name="T13" fmla="*/ 1610 h 1157433"/>
              <a:gd name="T14" fmla="*/ 1922 w 1119349"/>
              <a:gd name="T15" fmla="*/ 1124 h 1157433"/>
              <a:gd name="T16" fmla="*/ 3152 w 1119349"/>
              <a:gd name="T17" fmla="*/ 0 h 1157433"/>
              <a:gd name="T18" fmla="*/ 3572 w 1119349"/>
              <a:gd name="T19" fmla="*/ 134 h 1157433"/>
              <a:gd name="T20" fmla="*/ 3696 w 1119349"/>
              <a:gd name="T21" fmla="*/ 377 h 1157433"/>
              <a:gd name="T22" fmla="*/ 3611 w 1119349"/>
              <a:gd name="T23" fmla="*/ 265 h 1157433"/>
              <a:gd name="T24" fmla="*/ 2435 w 1119349"/>
              <a:gd name="T25" fmla="*/ 425 h 1157433"/>
              <a:gd name="T26" fmla="*/ 3605 w 1119349"/>
              <a:gd name="T27" fmla="*/ 1894 h 1157433"/>
              <a:gd name="T28" fmla="*/ 3584 w 1119349"/>
              <a:gd name="T29" fmla="*/ 2083 h 1157433"/>
              <a:gd name="T30" fmla="*/ 2496 w 1119349"/>
              <a:gd name="T31" fmla="*/ 2083 h 1157433"/>
              <a:gd name="T32" fmla="*/ 2375 w 1119349"/>
              <a:gd name="T33" fmla="*/ 2083 h 1157433"/>
              <a:gd name="T34" fmla="*/ 1348 w 1119349"/>
              <a:gd name="T35" fmla="*/ 2083 h 1157433"/>
              <a:gd name="T36" fmla="*/ 1922 w 1119349"/>
              <a:gd name="T37" fmla="*/ 2663 h 1157433"/>
              <a:gd name="T38" fmla="*/ 2396 w 1119349"/>
              <a:gd name="T39" fmla="*/ 2366 h 1157433"/>
              <a:gd name="T40" fmla="*/ 3516 w 1119349"/>
              <a:gd name="T41" fmla="*/ 2366 h 1157433"/>
              <a:gd name="T42" fmla="*/ 1910 w 1119349"/>
              <a:gd name="T43" fmla="*/ 3446 h 1157433"/>
              <a:gd name="T44" fmla="*/ 1554 w 1119349"/>
              <a:gd name="T45" fmla="*/ 3408 h 1157433"/>
              <a:gd name="T46" fmla="*/ 151 w 1119349"/>
              <a:gd name="T47" fmla="*/ 3628 h 1157433"/>
              <a:gd name="T48" fmla="*/ 410 w 1119349"/>
              <a:gd name="T49" fmla="*/ 2097 h 1157433"/>
              <a:gd name="T50" fmla="*/ 432 w 1119349"/>
              <a:gd name="T51" fmla="*/ 2062 h 1157433"/>
              <a:gd name="T52" fmla="*/ 539 w 1119349"/>
              <a:gd name="T53" fmla="*/ 1895 h 1157433"/>
              <a:gd name="T54" fmla="*/ 626 w 1119349"/>
              <a:gd name="T55" fmla="*/ 1779 h 1157433"/>
              <a:gd name="T56" fmla="*/ 823 w 1119349"/>
              <a:gd name="T57" fmla="*/ 1524 h 1157433"/>
              <a:gd name="T58" fmla="*/ 952 w 1119349"/>
              <a:gd name="T59" fmla="*/ 1380 h 1157433"/>
              <a:gd name="T60" fmla="*/ 1128 w 1119349"/>
              <a:gd name="T61" fmla="*/ 1185 h 1157433"/>
              <a:gd name="T62" fmla="*/ 1645 w 1119349"/>
              <a:gd name="T63" fmla="*/ 718 h 1157433"/>
              <a:gd name="T64" fmla="*/ 217 w 1119349"/>
              <a:gd name="T65" fmla="*/ 1884 h 1157433"/>
              <a:gd name="T66" fmla="*/ 1910 w 1119349"/>
              <a:gd name="T67" fmla="*/ 341 h 1157433"/>
              <a:gd name="T68" fmla="*/ 2153 w 1119349"/>
              <a:gd name="T69" fmla="*/ 363 h 1157433"/>
              <a:gd name="T70" fmla="*/ 3152 w 1119349"/>
              <a:gd name="T71" fmla="*/ 0 h 115743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22" name="KSO_Shape"/>
          <p:cNvSpPr/>
          <p:nvPr>
            <p:custDataLst>
              <p:tags r:id="rId6"/>
            </p:custDataLst>
          </p:nvPr>
        </p:nvSpPr>
        <p:spPr bwMode="auto">
          <a:xfrm>
            <a:off x="3786188" y="5521325"/>
            <a:ext cx="117475" cy="138113"/>
          </a:xfrm>
          <a:custGeom>
            <a:avLst/>
            <a:gdLst>
              <a:gd name="T0" fmla="*/ 8515 w 396520"/>
              <a:gd name="T1" fmla="*/ 8023 h 469210"/>
              <a:gd name="T2" fmla="*/ 10247 w 396520"/>
              <a:gd name="T3" fmla="*/ 9737 h 469210"/>
              <a:gd name="T4" fmla="*/ 9803 w 396520"/>
              <a:gd name="T5" fmla="*/ 11246 h 469210"/>
              <a:gd name="T6" fmla="*/ 9166 w 396520"/>
              <a:gd name="T7" fmla="*/ 9780 h 469210"/>
              <a:gd name="T8" fmla="*/ 7467 w 396520"/>
              <a:gd name="T9" fmla="*/ 8635 h 469210"/>
              <a:gd name="T10" fmla="*/ 8515 w 396520"/>
              <a:gd name="T11" fmla="*/ 8023 h 469210"/>
              <a:gd name="T12" fmla="*/ 1154 w 396520"/>
              <a:gd name="T13" fmla="*/ 241 h 469210"/>
              <a:gd name="T14" fmla="*/ 2567 w 396520"/>
              <a:gd name="T15" fmla="*/ 2650 h 469210"/>
              <a:gd name="T16" fmla="*/ 2673 w 396520"/>
              <a:gd name="T17" fmla="*/ 4409 h 469210"/>
              <a:gd name="T18" fmla="*/ 2436 w 396520"/>
              <a:gd name="T19" fmla="*/ 4890 h 469210"/>
              <a:gd name="T20" fmla="*/ 6250 w 396520"/>
              <a:gd name="T21" fmla="*/ 8907 h 469210"/>
              <a:gd name="T22" fmla="*/ 7166 w 396520"/>
              <a:gd name="T23" fmla="*/ 8853 h 469210"/>
              <a:gd name="T24" fmla="*/ 7174 w 396520"/>
              <a:gd name="T25" fmla="*/ 8867 h 469210"/>
              <a:gd name="T26" fmla="*/ 9037 w 396520"/>
              <a:gd name="T27" fmla="*/ 9909 h 469210"/>
              <a:gd name="T28" fmla="*/ 9658 w 396520"/>
              <a:gd name="T29" fmla="*/ 11429 h 469210"/>
              <a:gd name="T30" fmla="*/ 7493 w 396520"/>
              <a:gd name="T31" fmla="*/ 11940 h 469210"/>
              <a:gd name="T32" fmla="*/ 17 w 396520"/>
              <a:gd name="T33" fmla="*/ 2291 h 469210"/>
              <a:gd name="T34" fmla="*/ 372 w 396520"/>
              <a:gd name="T35" fmla="*/ 1009 h 469210"/>
              <a:gd name="T36" fmla="*/ 1154 w 396520"/>
              <a:gd name="T37" fmla="*/ 241 h 469210"/>
              <a:gd name="T38" fmla="*/ 2232 w 396520"/>
              <a:gd name="T39" fmla="*/ 0 h 469210"/>
              <a:gd name="T40" fmla="*/ 3848 w 396520"/>
              <a:gd name="T41" fmla="*/ 3268 h 469210"/>
              <a:gd name="T42" fmla="*/ 2840 w 396520"/>
              <a:gd name="T43" fmla="*/ 4283 h 469210"/>
              <a:gd name="T44" fmla="*/ 2737 w 396520"/>
              <a:gd name="T45" fmla="*/ 2576 h 469210"/>
              <a:gd name="T46" fmla="*/ 1435 w 396520"/>
              <a:gd name="T47" fmla="*/ 130 h 469210"/>
              <a:gd name="T48" fmla="*/ 2232 w 396520"/>
              <a:gd name="T49" fmla="*/ 0 h 46921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96520" h="469210">
                <a:moveTo>
                  <a:pt x="327445" y="314600"/>
                </a:moveTo>
                <a:cubicBezTo>
                  <a:pt x="356349" y="319254"/>
                  <a:pt x="385797" y="360745"/>
                  <a:pt x="394054" y="381803"/>
                </a:cubicBezTo>
                <a:cubicBezTo>
                  <a:pt x="402312" y="402860"/>
                  <a:pt x="388098" y="427511"/>
                  <a:pt x="376990" y="440944"/>
                </a:cubicBezTo>
                <a:cubicBezTo>
                  <a:pt x="373700" y="421882"/>
                  <a:pt x="364955" y="401443"/>
                  <a:pt x="352485" y="383463"/>
                </a:cubicBezTo>
                <a:cubicBezTo>
                  <a:pt x="332676" y="354903"/>
                  <a:pt x="307287" y="337803"/>
                  <a:pt x="287162" y="338581"/>
                </a:cubicBezTo>
                <a:cubicBezTo>
                  <a:pt x="300917" y="326499"/>
                  <a:pt x="298542" y="309947"/>
                  <a:pt x="327445" y="314600"/>
                </a:cubicBezTo>
                <a:close/>
                <a:moveTo>
                  <a:pt x="44367" y="9445"/>
                </a:moveTo>
                <a:cubicBezTo>
                  <a:pt x="65307" y="7976"/>
                  <a:pt x="88582" y="48300"/>
                  <a:pt x="98716" y="103893"/>
                </a:cubicBezTo>
                <a:cubicBezTo>
                  <a:pt x="103023" y="127522"/>
                  <a:pt x="104507" y="151694"/>
                  <a:pt x="102812" y="172874"/>
                </a:cubicBezTo>
                <a:cubicBezTo>
                  <a:pt x="96419" y="177933"/>
                  <a:pt x="92462" y="183883"/>
                  <a:pt x="93679" y="191748"/>
                </a:cubicBezTo>
                <a:cubicBezTo>
                  <a:pt x="97962" y="219449"/>
                  <a:pt x="202914" y="329063"/>
                  <a:pt x="240363" y="349244"/>
                </a:cubicBezTo>
                <a:cubicBezTo>
                  <a:pt x="253454" y="356299"/>
                  <a:pt x="265280" y="353652"/>
                  <a:pt x="275564" y="347108"/>
                </a:cubicBezTo>
                <a:lnTo>
                  <a:pt x="275884" y="347663"/>
                </a:lnTo>
                <a:cubicBezTo>
                  <a:pt x="293996" y="337193"/>
                  <a:pt x="324545" y="354625"/>
                  <a:pt x="347507" y="388530"/>
                </a:cubicBezTo>
                <a:cubicBezTo>
                  <a:pt x="360303" y="407426"/>
                  <a:pt x="369015" y="429003"/>
                  <a:pt x="371399" y="448117"/>
                </a:cubicBezTo>
                <a:cubicBezTo>
                  <a:pt x="347296" y="472826"/>
                  <a:pt x="310581" y="469765"/>
                  <a:pt x="288158" y="468159"/>
                </a:cubicBezTo>
                <a:cubicBezTo>
                  <a:pt x="253182" y="465654"/>
                  <a:pt x="-15065" y="364036"/>
                  <a:pt x="664" y="89829"/>
                </a:cubicBezTo>
                <a:cubicBezTo>
                  <a:pt x="3125" y="70964"/>
                  <a:pt x="7079" y="53749"/>
                  <a:pt x="14299" y="39550"/>
                </a:cubicBezTo>
                <a:cubicBezTo>
                  <a:pt x="20978" y="26415"/>
                  <a:pt x="30453" y="15861"/>
                  <a:pt x="44367" y="9445"/>
                </a:cubicBezTo>
                <a:close/>
                <a:moveTo>
                  <a:pt x="85842" y="6"/>
                </a:moveTo>
                <a:cubicBezTo>
                  <a:pt x="147282" y="-938"/>
                  <a:pt x="156451" y="106342"/>
                  <a:pt x="147962" y="128156"/>
                </a:cubicBezTo>
                <a:cubicBezTo>
                  <a:pt x="140696" y="146825"/>
                  <a:pt x="125598" y="157194"/>
                  <a:pt x="109217" y="167957"/>
                </a:cubicBezTo>
                <a:cubicBezTo>
                  <a:pt x="111214" y="147002"/>
                  <a:pt x="109601" y="123749"/>
                  <a:pt x="105273" y="101024"/>
                </a:cubicBezTo>
                <a:cubicBezTo>
                  <a:pt x="95931" y="51971"/>
                  <a:pt x="75887" y="14560"/>
                  <a:pt x="55177" y="5105"/>
                </a:cubicBezTo>
                <a:cubicBezTo>
                  <a:pt x="63799" y="1769"/>
                  <a:pt x="73998" y="188"/>
                  <a:pt x="85842" y="6"/>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2" name="矩形 23"/>
          <p:cNvSpPr>
            <a:spLocks noChangeArrowheads="1"/>
          </p:cNvSpPr>
          <p:nvPr>
            <p:custDataLst>
              <p:tags r:id="rId7"/>
            </p:custDataLst>
          </p:nvPr>
        </p:nvSpPr>
        <p:spPr bwMode="auto">
          <a:xfrm>
            <a:off x="0" y="5394325"/>
            <a:ext cx="9144000" cy="1143000"/>
          </a:xfrm>
          <a:prstGeom prst="rect">
            <a:avLst/>
          </a:prstGeom>
          <a:solidFill>
            <a:schemeClr val="accent1">
              <a:lumMod val="20000"/>
              <a:lumOff val="80000"/>
            </a:schemeClr>
          </a:solidFill>
          <a:ln>
            <a:noFill/>
          </a:ln>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 typeface="Arial" panose="020B0604020202020204" pitchFamily="34" charset="0"/>
              <a:buNone/>
              <a:defRPr/>
            </a:pPr>
            <a:endParaRPr lang="zh-CN" altLang="en-US" sz="1800">
              <a:solidFill>
                <a:srgbClr val="FFFFFF"/>
              </a:solidFill>
            </a:endParaRPr>
          </a:p>
        </p:txBody>
      </p:sp>
      <p:sp>
        <p:nvSpPr>
          <p:cNvPr id="15" name="文本框 14"/>
          <p:cNvSpPr txBox="1">
            <a:spLocks noChangeArrowheads="1"/>
          </p:cNvSpPr>
          <p:nvPr>
            <p:custDataLst>
              <p:tags r:id="rId8"/>
            </p:custDataLst>
          </p:nvPr>
        </p:nvSpPr>
        <p:spPr bwMode="auto">
          <a:xfrm>
            <a:off x="4140200" y="5583238"/>
            <a:ext cx="10493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2400" b="1" dirty="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88361001-3</a:t>
            </a:r>
            <a:endParaRPr lang="en-US" altLang="zh-CN" sz="2400" b="1" dirty="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3" name="文本框 22"/>
          <p:cNvSpPr txBox="1">
            <a:spLocks noChangeArrowheads="1"/>
          </p:cNvSpPr>
          <p:nvPr>
            <p:custDataLst>
              <p:tags r:id="rId9"/>
            </p:custDataLst>
          </p:nvPr>
        </p:nvSpPr>
        <p:spPr bwMode="auto">
          <a:xfrm>
            <a:off x="4149725" y="6127750"/>
            <a:ext cx="24828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2400" b="1" dirty="0">
                <a:solidFill>
                  <a:schemeClr val="accent1"/>
                </a:solidFill>
                <a:latin typeface="Bell MT" panose="02020503060305020303" pitchFamily="18" charset="0"/>
                <a:ea typeface="微软雅黑" panose="020B0503020204020204" pitchFamily="34" charset="-122"/>
                <a:cs typeface="Arial" panose="020B0604020202020204" pitchFamily="34" charset="0"/>
              </a:rPr>
              <a:t>www.mybabycome.com</a:t>
            </a:r>
            <a:endParaRPr lang="en-US" altLang="zh-CN" sz="2400" b="1" dirty="0">
              <a:solidFill>
                <a:schemeClr val="accent1"/>
              </a:solidFill>
              <a:latin typeface="Bell MT" panose="02020503060305020303" pitchFamily="18" charset="0"/>
              <a:ea typeface="微软雅黑" panose="020B0503020204020204" pitchFamily="34" charset="-122"/>
              <a:cs typeface="Arial" panose="020B0604020202020204" pitchFamily="34" charset="0"/>
            </a:endParaRPr>
          </a:p>
        </p:txBody>
      </p:sp>
      <p:sp>
        <p:nvSpPr>
          <p:cNvPr id="24" name="KSO_Shape"/>
          <p:cNvSpPr/>
          <p:nvPr>
            <p:custDataLst>
              <p:tags r:id="rId10"/>
            </p:custDataLst>
          </p:nvPr>
        </p:nvSpPr>
        <p:spPr bwMode="auto">
          <a:xfrm>
            <a:off x="3717925" y="6141085"/>
            <a:ext cx="295275" cy="262890"/>
          </a:xfrm>
          <a:custGeom>
            <a:avLst/>
            <a:gdLst>
              <a:gd name="T0" fmla="*/ 448 w 1119349"/>
              <a:gd name="T1" fmla="*/ 2660 h 1157433"/>
              <a:gd name="T2" fmla="*/ 358 w 1119349"/>
              <a:gd name="T3" fmla="*/ 3587 h 1157433"/>
              <a:gd name="T4" fmla="*/ 1443 w 1119349"/>
              <a:gd name="T5" fmla="*/ 3382 h 1157433"/>
              <a:gd name="T6" fmla="*/ 448 w 1119349"/>
              <a:gd name="T7" fmla="*/ 2660 h 1157433"/>
              <a:gd name="T8" fmla="*/ 1922 w 1119349"/>
              <a:gd name="T9" fmla="*/ 1124 h 1157433"/>
              <a:gd name="T10" fmla="*/ 1366 w 1119349"/>
              <a:gd name="T11" fmla="*/ 1610 h 1157433"/>
              <a:gd name="T12" fmla="*/ 2478 w 1119349"/>
              <a:gd name="T13" fmla="*/ 1610 h 1157433"/>
              <a:gd name="T14" fmla="*/ 1922 w 1119349"/>
              <a:gd name="T15" fmla="*/ 1124 h 1157433"/>
              <a:gd name="T16" fmla="*/ 3152 w 1119349"/>
              <a:gd name="T17" fmla="*/ 0 h 1157433"/>
              <a:gd name="T18" fmla="*/ 3572 w 1119349"/>
              <a:gd name="T19" fmla="*/ 134 h 1157433"/>
              <a:gd name="T20" fmla="*/ 3696 w 1119349"/>
              <a:gd name="T21" fmla="*/ 377 h 1157433"/>
              <a:gd name="T22" fmla="*/ 3611 w 1119349"/>
              <a:gd name="T23" fmla="*/ 265 h 1157433"/>
              <a:gd name="T24" fmla="*/ 2435 w 1119349"/>
              <a:gd name="T25" fmla="*/ 425 h 1157433"/>
              <a:gd name="T26" fmla="*/ 3605 w 1119349"/>
              <a:gd name="T27" fmla="*/ 1894 h 1157433"/>
              <a:gd name="T28" fmla="*/ 3584 w 1119349"/>
              <a:gd name="T29" fmla="*/ 2083 h 1157433"/>
              <a:gd name="T30" fmla="*/ 2496 w 1119349"/>
              <a:gd name="T31" fmla="*/ 2083 h 1157433"/>
              <a:gd name="T32" fmla="*/ 2375 w 1119349"/>
              <a:gd name="T33" fmla="*/ 2083 h 1157433"/>
              <a:gd name="T34" fmla="*/ 1348 w 1119349"/>
              <a:gd name="T35" fmla="*/ 2083 h 1157433"/>
              <a:gd name="T36" fmla="*/ 1922 w 1119349"/>
              <a:gd name="T37" fmla="*/ 2663 h 1157433"/>
              <a:gd name="T38" fmla="*/ 2396 w 1119349"/>
              <a:gd name="T39" fmla="*/ 2366 h 1157433"/>
              <a:gd name="T40" fmla="*/ 3516 w 1119349"/>
              <a:gd name="T41" fmla="*/ 2366 h 1157433"/>
              <a:gd name="T42" fmla="*/ 1910 w 1119349"/>
              <a:gd name="T43" fmla="*/ 3446 h 1157433"/>
              <a:gd name="T44" fmla="*/ 1554 w 1119349"/>
              <a:gd name="T45" fmla="*/ 3408 h 1157433"/>
              <a:gd name="T46" fmla="*/ 151 w 1119349"/>
              <a:gd name="T47" fmla="*/ 3628 h 1157433"/>
              <a:gd name="T48" fmla="*/ 410 w 1119349"/>
              <a:gd name="T49" fmla="*/ 2097 h 1157433"/>
              <a:gd name="T50" fmla="*/ 432 w 1119349"/>
              <a:gd name="T51" fmla="*/ 2062 h 1157433"/>
              <a:gd name="T52" fmla="*/ 539 w 1119349"/>
              <a:gd name="T53" fmla="*/ 1895 h 1157433"/>
              <a:gd name="T54" fmla="*/ 626 w 1119349"/>
              <a:gd name="T55" fmla="*/ 1779 h 1157433"/>
              <a:gd name="T56" fmla="*/ 823 w 1119349"/>
              <a:gd name="T57" fmla="*/ 1524 h 1157433"/>
              <a:gd name="T58" fmla="*/ 952 w 1119349"/>
              <a:gd name="T59" fmla="*/ 1380 h 1157433"/>
              <a:gd name="T60" fmla="*/ 1128 w 1119349"/>
              <a:gd name="T61" fmla="*/ 1185 h 1157433"/>
              <a:gd name="T62" fmla="*/ 1645 w 1119349"/>
              <a:gd name="T63" fmla="*/ 718 h 1157433"/>
              <a:gd name="T64" fmla="*/ 217 w 1119349"/>
              <a:gd name="T65" fmla="*/ 1884 h 1157433"/>
              <a:gd name="T66" fmla="*/ 1910 w 1119349"/>
              <a:gd name="T67" fmla="*/ 341 h 1157433"/>
              <a:gd name="T68" fmla="*/ 2153 w 1119349"/>
              <a:gd name="T69" fmla="*/ 363 h 1157433"/>
              <a:gd name="T70" fmla="*/ 3152 w 1119349"/>
              <a:gd name="T71" fmla="*/ 0 h 115743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2400" b="1"/>
          </a:p>
        </p:txBody>
      </p:sp>
      <p:sp>
        <p:nvSpPr>
          <p:cNvPr id="25" name="KSO_Shape"/>
          <p:cNvSpPr/>
          <p:nvPr>
            <p:custDataLst>
              <p:tags r:id="rId11"/>
            </p:custDataLst>
          </p:nvPr>
        </p:nvSpPr>
        <p:spPr bwMode="auto">
          <a:xfrm>
            <a:off x="3761105" y="5612130"/>
            <a:ext cx="181610" cy="219075"/>
          </a:xfrm>
          <a:custGeom>
            <a:avLst/>
            <a:gdLst>
              <a:gd name="T0" fmla="*/ 8515 w 396520"/>
              <a:gd name="T1" fmla="*/ 8023 h 469210"/>
              <a:gd name="T2" fmla="*/ 10247 w 396520"/>
              <a:gd name="T3" fmla="*/ 9737 h 469210"/>
              <a:gd name="T4" fmla="*/ 9803 w 396520"/>
              <a:gd name="T5" fmla="*/ 11246 h 469210"/>
              <a:gd name="T6" fmla="*/ 9166 w 396520"/>
              <a:gd name="T7" fmla="*/ 9780 h 469210"/>
              <a:gd name="T8" fmla="*/ 7467 w 396520"/>
              <a:gd name="T9" fmla="*/ 8635 h 469210"/>
              <a:gd name="T10" fmla="*/ 8515 w 396520"/>
              <a:gd name="T11" fmla="*/ 8023 h 469210"/>
              <a:gd name="T12" fmla="*/ 1154 w 396520"/>
              <a:gd name="T13" fmla="*/ 241 h 469210"/>
              <a:gd name="T14" fmla="*/ 2567 w 396520"/>
              <a:gd name="T15" fmla="*/ 2650 h 469210"/>
              <a:gd name="T16" fmla="*/ 2673 w 396520"/>
              <a:gd name="T17" fmla="*/ 4409 h 469210"/>
              <a:gd name="T18" fmla="*/ 2436 w 396520"/>
              <a:gd name="T19" fmla="*/ 4890 h 469210"/>
              <a:gd name="T20" fmla="*/ 6250 w 396520"/>
              <a:gd name="T21" fmla="*/ 8907 h 469210"/>
              <a:gd name="T22" fmla="*/ 7166 w 396520"/>
              <a:gd name="T23" fmla="*/ 8853 h 469210"/>
              <a:gd name="T24" fmla="*/ 7174 w 396520"/>
              <a:gd name="T25" fmla="*/ 8867 h 469210"/>
              <a:gd name="T26" fmla="*/ 9037 w 396520"/>
              <a:gd name="T27" fmla="*/ 9909 h 469210"/>
              <a:gd name="T28" fmla="*/ 9658 w 396520"/>
              <a:gd name="T29" fmla="*/ 11429 h 469210"/>
              <a:gd name="T30" fmla="*/ 7493 w 396520"/>
              <a:gd name="T31" fmla="*/ 11940 h 469210"/>
              <a:gd name="T32" fmla="*/ 17 w 396520"/>
              <a:gd name="T33" fmla="*/ 2291 h 469210"/>
              <a:gd name="T34" fmla="*/ 372 w 396520"/>
              <a:gd name="T35" fmla="*/ 1009 h 469210"/>
              <a:gd name="T36" fmla="*/ 1154 w 396520"/>
              <a:gd name="T37" fmla="*/ 241 h 469210"/>
              <a:gd name="T38" fmla="*/ 2232 w 396520"/>
              <a:gd name="T39" fmla="*/ 0 h 469210"/>
              <a:gd name="T40" fmla="*/ 3848 w 396520"/>
              <a:gd name="T41" fmla="*/ 3268 h 469210"/>
              <a:gd name="T42" fmla="*/ 2840 w 396520"/>
              <a:gd name="T43" fmla="*/ 4283 h 469210"/>
              <a:gd name="T44" fmla="*/ 2737 w 396520"/>
              <a:gd name="T45" fmla="*/ 2576 h 469210"/>
              <a:gd name="T46" fmla="*/ 1435 w 396520"/>
              <a:gd name="T47" fmla="*/ 130 h 469210"/>
              <a:gd name="T48" fmla="*/ 2232 w 396520"/>
              <a:gd name="T49" fmla="*/ 0 h 46921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96520" h="469210">
                <a:moveTo>
                  <a:pt x="327445" y="314600"/>
                </a:moveTo>
                <a:cubicBezTo>
                  <a:pt x="356349" y="319254"/>
                  <a:pt x="385797" y="360745"/>
                  <a:pt x="394054" y="381803"/>
                </a:cubicBezTo>
                <a:cubicBezTo>
                  <a:pt x="402312" y="402860"/>
                  <a:pt x="388098" y="427511"/>
                  <a:pt x="376990" y="440944"/>
                </a:cubicBezTo>
                <a:cubicBezTo>
                  <a:pt x="373700" y="421882"/>
                  <a:pt x="364955" y="401443"/>
                  <a:pt x="352485" y="383463"/>
                </a:cubicBezTo>
                <a:cubicBezTo>
                  <a:pt x="332676" y="354903"/>
                  <a:pt x="307287" y="337803"/>
                  <a:pt x="287162" y="338581"/>
                </a:cubicBezTo>
                <a:cubicBezTo>
                  <a:pt x="300917" y="326499"/>
                  <a:pt x="298542" y="309947"/>
                  <a:pt x="327445" y="314600"/>
                </a:cubicBezTo>
                <a:close/>
                <a:moveTo>
                  <a:pt x="44367" y="9445"/>
                </a:moveTo>
                <a:cubicBezTo>
                  <a:pt x="65307" y="7976"/>
                  <a:pt x="88582" y="48300"/>
                  <a:pt x="98716" y="103893"/>
                </a:cubicBezTo>
                <a:cubicBezTo>
                  <a:pt x="103023" y="127522"/>
                  <a:pt x="104507" y="151694"/>
                  <a:pt x="102812" y="172874"/>
                </a:cubicBezTo>
                <a:cubicBezTo>
                  <a:pt x="96419" y="177933"/>
                  <a:pt x="92462" y="183883"/>
                  <a:pt x="93679" y="191748"/>
                </a:cubicBezTo>
                <a:cubicBezTo>
                  <a:pt x="97962" y="219449"/>
                  <a:pt x="202914" y="329063"/>
                  <a:pt x="240363" y="349244"/>
                </a:cubicBezTo>
                <a:cubicBezTo>
                  <a:pt x="253454" y="356299"/>
                  <a:pt x="265280" y="353652"/>
                  <a:pt x="275564" y="347108"/>
                </a:cubicBezTo>
                <a:lnTo>
                  <a:pt x="275884" y="347663"/>
                </a:lnTo>
                <a:cubicBezTo>
                  <a:pt x="293996" y="337193"/>
                  <a:pt x="324545" y="354625"/>
                  <a:pt x="347507" y="388530"/>
                </a:cubicBezTo>
                <a:cubicBezTo>
                  <a:pt x="360303" y="407426"/>
                  <a:pt x="369015" y="429003"/>
                  <a:pt x="371399" y="448117"/>
                </a:cubicBezTo>
                <a:cubicBezTo>
                  <a:pt x="347296" y="472826"/>
                  <a:pt x="310581" y="469765"/>
                  <a:pt x="288158" y="468159"/>
                </a:cubicBezTo>
                <a:cubicBezTo>
                  <a:pt x="253182" y="465654"/>
                  <a:pt x="-15065" y="364036"/>
                  <a:pt x="664" y="89829"/>
                </a:cubicBezTo>
                <a:cubicBezTo>
                  <a:pt x="3125" y="70964"/>
                  <a:pt x="7079" y="53749"/>
                  <a:pt x="14299" y="39550"/>
                </a:cubicBezTo>
                <a:cubicBezTo>
                  <a:pt x="20978" y="26415"/>
                  <a:pt x="30453" y="15861"/>
                  <a:pt x="44367" y="9445"/>
                </a:cubicBezTo>
                <a:close/>
                <a:moveTo>
                  <a:pt x="85842" y="6"/>
                </a:moveTo>
                <a:cubicBezTo>
                  <a:pt x="147282" y="-938"/>
                  <a:pt x="156451" y="106342"/>
                  <a:pt x="147962" y="128156"/>
                </a:cubicBezTo>
                <a:cubicBezTo>
                  <a:pt x="140696" y="146825"/>
                  <a:pt x="125598" y="157194"/>
                  <a:pt x="109217" y="167957"/>
                </a:cubicBezTo>
                <a:cubicBezTo>
                  <a:pt x="111214" y="147002"/>
                  <a:pt x="109601" y="123749"/>
                  <a:pt x="105273" y="101024"/>
                </a:cubicBezTo>
                <a:cubicBezTo>
                  <a:pt x="95931" y="51971"/>
                  <a:pt x="75887" y="14560"/>
                  <a:pt x="55177" y="5105"/>
                </a:cubicBezTo>
                <a:cubicBezTo>
                  <a:pt x="63799" y="1769"/>
                  <a:pt x="73998" y="188"/>
                  <a:pt x="85842" y="6"/>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2400" b="1"/>
          </a:p>
        </p:txBody>
      </p:sp>
      <p:pic>
        <p:nvPicPr>
          <p:cNvPr id="26" name="图片 25"/>
          <p:cNvPicPr>
            <a:picLocks noChangeAspect="1"/>
          </p:cNvPicPr>
          <p:nvPr/>
        </p:nvPicPr>
        <p:blipFill>
          <a:blip r:embed="rId12"/>
          <a:stretch>
            <a:fillRect/>
          </a:stretch>
        </p:blipFill>
        <p:spPr>
          <a:xfrm>
            <a:off x="1895475" y="5283200"/>
            <a:ext cx="1364615" cy="1364615"/>
          </a:xfrm>
          <a:prstGeom prst="rect">
            <a:avLst/>
          </a:prstGeom>
        </p:spPr>
      </p:pic>
      <p:sp>
        <p:nvSpPr>
          <p:cNvPr id="28" name="文本框 27"/>
          <p:cNvSpPr txBox="1"/>
          <p:nvPr/>
        </p:nvSpPr>
        <p:spPr>
          <a:xfrm>
            <a:off x="1672590" y="113665"/>
            <a:ext cx="4745990" cy="860425"/>
          </a:xfrm>
          <a:prstGeom prst="rect">
            <a:avLst/>
          </a:prstGeom>
          <a:noFill/>
        </p:spPr>
        <p:txBody>
          <a:bodyPr wrap="square" rtlCol="0">
            <a:spAutoFit/>
          </a:bodyPr>
          <a:lstStyle/>
          <a:p>
            <a:pPr algn="ctr"/>
            <a:r>
              <a:rPr lang="en-US" altLang="zh-CN" sz="5000" b="1">
                <a:solidFill>
                  <a:schemeClr val="bg2">
                    <a:lumMod val="50000"/>
                  </a:schemeClr>
                </a:solidFill>
                <a:latin typeface="Imprint MT Shadow" panose="04020605060303030202" charset="0"/>
                <a:ea typeface="新宋体" panose="02010609030101010101" charset="-122"/>
                <a:cs typeface="Imprint MT Shadow" panose="04020605060303030202" charset="0"/>
              </a:rPr>
              <a:t>Thank  you</a:t>
            </a:r>
            <a:endParaRPr lang="en-US" altLang="zh-CN" sz="5000" b="1">
              <a:solidFill>
                <a:schemeClr val="bg2">
                  <a:lumMod val="50000"/>
                </a:schemeClr>
              </a:solidFill>
              <a:latin typeface="Imprint MT Shadow" panose="04020605060303030202" charset="0"/>
              <a:ea typeface="新宋体" panose="02010609030101010101" charset="-122"/>
              <a:cs typeface="Imprint MT Shadow" panose="04020605060303030202" charset="0"/>
            </a:endParaRPr>
          </a:p>
        </p:txBody>
      </p:sp>
      <p:pic>
        <p:nvPicPr>
          <p:cNvPr id="3" name="图片 2" descr="微信图片_20191108091134"/>
          <p:cNvPicPr>
            <a:picLocks noChangeAspect="1"/>
          </p:cNvPicPr>
          <p:nvPr/>
        </p:nvPicPr>
        <p:blipFill>
          <a:blip r:embed="rId13"/>
          <a:stretch>
            <a:fillRect/>
          </a:stretch>
        </p:blipFill>
        <p:spPr>
          <a:xfrm>
            <a:off x="1073150" y="1322705"/>
            <a:ext cx="6728460" cy="3785235"/>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0178" name="Picture 2"/>
          <p:cNvPicPr>
            <a:picLocks noChangeAspect="1"/>
          </p:cNvPicPr>
          <p:nvPr/>
        </p:nvPicPr>
        <p:blipFill>
          <a:blip r:embed="rId1"/>
          <a:stretch>
            <a:fillRect/>
          </a:stretch>
        </p:blipFill>
        <p:spPr>
          <a:xfrm>
            <a:off x="-10795" y="276225"/>
            <a:ext cx="8100060" cy="5940425"/>
          </a:xfrm>
          <a:prstGeom prst="rect">
            <a:avLst/>
          </a:prstGeom>
          <a:noFill/>
          <a:ln w="9525">
            <a:noFill/>
          </a:ln>
        </p:spPr>
      </p:pic>
      <p:sp>
        <p:nvSpPr>
          <p:cNvPr id="50179" name="Text Box 3"/>
          <p:cNvSpPr txBox="1"/>
          <p:nvPr/>
        </p:nvSpPr>
        <p:spPr>
          <a:xfrm>
            <a:off x="457200" y="1752600"/>
            <a:ext cx="1219200" cy="457200"/>
          </a:xfrm>
          <a:prstGeom prst="rect">
            <a:avLst/>
          </a:prstGeom>
          <a:noFill/>
          <a:ln w="9525">
            <a:noFill/>
          </a:ln>
          <a:effectLst>
            <a:prstShdw prst="shdw13" dist="53882" dir="13499999">
              <a:srgbClr val="808080">
                <a:alpha val="50000"/>
              </a:srgbClr>
            </a:prstShdw>
          </a:effectLst>
        </p:spPr>
        <p:txBody>
          <a:bodyPr>
            <a:spAutoFit/>
          </a:bodyPr>
          <a:p>
            <a:pPr>
              <a:spcBef>
                <a:spcPct val="50000"/>
              </a:spcBef>
            </a:pPr>
            <a:endParaRPr lang="zh-CN" altLang="zh-CN" sz="2400" dirty="0">
              <a:latin typeface="Calibri" panose="020F0502020204030204" charset="0"/>
            </a:endParaRPr>
          </a:p>
        </p:txBody>
      </p:sp>
      <p:sp>
        <p:nvSpPr>
          <p:cNvPr id="2" name="灯片编号占位符 1"/>
          <p:cNvSpPr>
            <a:spLocks noGrp="1"/>
          </p:cNvSpPr>
          <p:nvPr>
            <p:ph type="sldNum" sz="quarter" idx="12"/>
          </p:nvPr>
        </p:nvSpPr>
        <p:spPr/>
        <p:txBody>
          <a:bodyPr/>
          <a:p>
            <a:fld id="{0C913308-F349-4B6D-A68A-DD1791B4A57B}" type="slidenum">
              <a:rPr lang="zh-CN" altLang="en-US" smtClean="0"/>
            </a:fld>
            <a:endParaRPr lang="zh-CN" altLang="en-US" dirty="0"/>
          </a:p>
        </p:txBody>
      </p:sp>
    </p:spTree>
  </p:cSld>
  <p:clrMapOvr>
    <a:masterClrMapping/>
  </p:clrMapOvr>
  <p:transition advTm="191"/>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673" name="文本占位符 113672"/>
          <p:cNvSpPr>
            <a:spLocks noGrp="1"/>
          </p:cNvSpPr>
          <p:nvPr>
            <p:ph type="body" idx="1"/>
          </p:nvPr>
        </p:nvSpPr>
        <p:spPr>
          <a:xfrm>
            <a:off x="1176655" y="975360"/>
            <a:ext cx="7115175" cy="3308985"/>
          </a:xfrm>
          <a:noFill/>
          <a:ln>
            <a:noFill/>
          </a:ln>
        </p:spPr>
        <p:txBody>
          <a:bodyPr lIns="102590" tIns="51296" rIns="102590" bIns="51296"/>
          <a:p>
            <a:pPr>
              <a:lnSpc>
                <a:spcPct val="120000"/>
              </a:lnSpc>
              <a:spcBef>
                <a:spcPct val="0"/>
              </a:spcBef>
            </a:pPr>
            <a:endParaRPr lang="en-US" altLang="zh-CN" sz="2200" dirty="0">
              <a:latin typeface="宋体" panose="02010600030101010101" pitchFamily="2" charset="-122"/>
              <a:ea typeface="宋体" panose="02010600030101010101" pitchFamily="2" charset="-122"/>
              <a:cs typeface="宋体" panose="02010600030101010101" pitchFamily="2" charset="-122"/>
            </a:endParaRPr>
          </a:p>
          <a:p>
            <a:pPr>
              <a:lnSpc>
                <a:spcPct val="120000"/>
              </a:lnSpc>
              <a:spcBef>
                <a:spcPct val="0"/>
              </a:spcBef>
            </a:pPr>
            <a:endParaRPr lang="en-US" altLang="zh-CN" sz="2200" dirty="0">
              <a:latin typeface="宋体" panose="02010600030101010101" pitchFamily="2" charset="-122"/>
              <a:ea typeface="宋体" panose="02010600030101010101" pitchFamily="2" charset="-122"/>
              <a:cs typeface="宋体" panose="02010600030101010101" pitchFamily="2" charset="-122"/>
            </a:endParaRPr>
          </a:p>
          <a:p>
            <a:pPr marL="0" indent="0">
              <a:lnSpc>
                <a:spcPct val="120000"/>
              </a:lnSpc>
              <a:spcBef>
                <a:spcPct val="0"/>
              </a:spcBef>
              <a:buNone/>
            </a:pPr>
            <a:r>
              <a:rPr lang="en-US" altLang="zh-CN" sz="2200" dirty="0">
                <a:latin typeface="宋体" panose="02010600030101010101" pitchFamily="2" charset="-122"/>
                <a:ea typeface="宋体" panose="02010600030101010101" pitchFamily="2" charset="-122"/>
                <a:cs typeface="宋体" panose="02010600030101010101" pitchFamily="2" charset="-122"/>
              </a:rPr>
              <a:t>1</a:t>
            </a:r>
            <a:r>
              <a:rPr lang="zh-CN" altLang="en-US" sz="2200" dirty="0">
                <a:latin typeface="宋体" panose="02010600030101010101" pitchFamily="2" charset="-122"/>
                <a:ea typeface="宋体" panose="02010600030101010101" pitchFamily="2" charset="-122"/>
                <a:cs typeface="宋体" panose="02010600030101010101" pitchFamily="2" charset="-122"/>
              </a:rPr>
              <a:t>）中和异体抗原，使胎儿不受到排斥</a:t>
            </a:r>
            <a:endParaRPr lang="zh-CN" altLang="en-US" sz="2200" dirty="0">
              <a:latin typeface="宋体" panose="02010600030101010101" pitchFamily="2" charset="-122"/>
              <a:ea typeface="宋体" panose="02010600030101010101" pitchFamily="2" charset="-122"/>
              <a:cs typeface="宋体" panose="02010600030101010101" pitchFamily="2" charset="-122"/>
            </a:endParaRPr>
          </a:p>
          <a:p>
            <a:pPr>
              <a:lnSpc>
                <a:spcPct val="120000"/>
              </a:lnSpc>
              <a:spcBef>
                <a:spcPct val="0"/>
              </a:spcBef>
              <a:buFont typeface="Wingdings" panose="05000000000000000000" pitchFamily="2" charset="2"/>
            </a:pPr>
            <a:endParaRPr lang="zh-CN" altLang="en-US" sz="2200" dirty="0">
              <a:latin typeface="宋体" panose="02010600030101010101" pitchFamily="2" charset="-122"/>
              <a:ea typeface="宋体" panose="02010600030101010101" pitchFamily="2" charset="-122"/>
              <a:cs typeface="宋体" panose="02010600030101010101" pitchFamily="2" charset="-122"/>
            </a:endParaRPr>
          </a:p>
          <a:p>
            <a:pPr marL="0" indent="0">
              <a:lnSpc>
                <a:spcPct val="120000"/>
              </a:lnSpc>
              <a:spcBef>
                <a:spcPct val="0"/>
              </a:spcBef>
              <a:buNone/>
            </a:pPr>
            <a:r>
              <a:rPr lang="en-US" altLang="zh-CN" sz="2200" dirty="0">
                <a:latin typeface="宋体" panose="02010600030101010101" pitchFamily="2" charset="-122"/>
                <a:ea typeface="宋体" panose="02010600030101010101" pitchFamily="2" charset="-122"/>
                <a:cs typeface="宋体" panose="02010600030101010101" pitchFamily="2" charset="-122"/>
              </a:rPr>
              <a:t>2</a:t>
            </a:r>
            <a:r>
              <a:rPr lang="zh-CN" altLang="en-US" sz="2200" dirty="0">
                <a:latin typeface="宋体" panose="02010600030101010101" pitchFamily="2" charset="-122"/>
                <a:ea typeface="宋体" panose="02010600030101010101" pitchFamily="2" charset="-122"/>
                <a:cs typeface="宋体" panose="02010600030101010101" pitchFamily="2" charset="-122"/>
              </a:rPr>
              <a:t>）直接作用于具有免疫活性的细胞</a:t>
            </a:r>
            <a:r>
              <a:rPr lang="en-US" altLang="zh-CN" sz="2200" dirty="0">
                <a:latin typeface="宋体" panose="02010600030101010101" pitchFamily="2" charset="-122"/>
                <a:ea typeface="宋体" panose="02010600030101010101" pitchFamily="2" charset="-122"/>
                <a:cs typeface="宋体" panose="02010600030101010101" pitchFamily="2" charset="-122"/>
              </a:rPr>
              <a:t>:</a:t>
            </a:r>
            <a:r>
              <a:rPr lang="zh-CN" altLang="en-US" sz="2200" dirty="0">
                <a:latin typeface="宋体" panose="02010600030101010101" pitchFamily="2" charset="-122"/>
                <a:ea typeface="宋体" panose="02010600030101010101" pitchFamily="2" charset="-122"/>
                <a:cs typeface="宋体" panose="02010600030101010101" pitchFamily="2" charset="-122"/>
              </a:rPr>
              <a:t>如</a:t>
            </a:r>
            <a:r>
              <a:rPr lang="en-US" altLang="zh-CN" sz="2200" dirty="0">
                <a:latin typeface="宋体" panose="02010600030101010101" pitchFamily="2" charset="-122"/>
                <a:ea typeface="宋体" panose="02010600030101010101" pitchFamily="2" charset="-122"/>
                <a:cs typeface="宋体" panose="02010600030101010101" pitchFamily="2" charset="-122"/>
              </a:rPr>
              <a:t>NK</a:t>
            </a:r>
            <a:r>
              <a:rPr lang="zh-CN" altLang="en-US" sz="2200" dirty="0">
                <a:latin typeface="宋体" panose="02010600030101010101" pitchFamily="2" charset="-122"/>
                <a:ea typeface="宋体" panose="02010600030101010101" pitchFamily="2" charset="-122"/>
                <a:cs typeface="宋体" panose="02010600030101010101" pitchFamily="2" charset="-122"/>
              </a:rPr>
              <a:t>细胞，</a:t>
            </a:r>
            <a:r>
              <a:rPr lang="en-US" altLang="zh-CN" sz="2200" dirty="0">
                <a:latin typeface="宋体" panose="02010600030101010101" pitchFamily="2" charset="-122"/>
                <a:ea typeface="宋体" panose="02010600030101010101" pitchFamily="2" charset="-122"/>
                <a:cs typeface="宋体" panose="02010600030101010101" pitchFamily="2" charset="-122"/>
              </a:rPr>
              <a:t>CTL</a:t>
            </a:r>
            <a:r>
              <a:rPr lang="zh-CN" altLang="en-US" sz="2200" dirty="0">
                <a:latin typeface="宋体" panose="02010600030101010101" pitchFamily="2" charset="-122"/>
                <a:ea typeface="宋体" panose="02010600030101010101" pitchFamily="2" charset="-122"/>
                <a:cs typeface="宋体" panose="02010600030101010101" pitchFamily="2" charset="-122"/>
              </a:rPr>
              <a:t>等。</a:t>
            </a:r>
            <a:endParaRPr lang="zh-CN" altLang="en-US" sz="2200" dirty="0">
              <a:latin typeface="宋体" panose="02010600030101010101" pitchFamily="2" charset="-122"/>
              <a:ea typeface="宋体" panose="02010600030101010101" pitchFamily="2" charset="-122"/>
              <a:cs typeface="宋体" panose="02010600030101010101" pitchFamily="2" charset="-122"/>
            </a:endParaRPr>
          </a:p>
          <a:p>
            <a:pPr>
              <a:lnSpc>
                <a:spcPct val="120000"/>
              </a:lnSpc>
              <a:spcBef>
                <a:spcPct val="0"/>
              </a:spcBef>
              <a:buFont typeface="Wingdings" panose="05000000000000000000" pitchFamily="2" charset="2"/>
            </a:pPr>
            <a:endParaRPr lang="zh-CN" altLang="en-US" sz="2200" dirty="0">
              <a:latin typeface="宋体" panose="02010600030101010101" pitchFamily="2" charset="-122"/>
              <a:ea typeface="宋体" panose="02010600030101010101" pitchFamily="2" charset="-122"/>
              <a:cs typeface="宋体" panose="02010600030101010101" pitchFamily="2" charset="-122"/>
            </a:endParaRPr>
          </a:p>
          <a:p>
            <a:pPr marL="0" indent="0">
              <a:lnSpc>
                <a:spcPct val="120000"/>
              </a:lnSpc>
              <a:spcBef>
                <a:spcPct val="0"/>
              </a:spcBef>
              <a:buNone/>
            </a:pPr>
            <a:r>
              <a:rPr lang="en-US" altLang="zh-CN" sz="2200" dirty="0">
                <a:latin typeface="宋体" panose="02010600030101010101" pitchFamily="2" charset="-122"/>
                <a:ea typeface="宋体" panose="02010600030101010101" pitchFamily="2" charset="-122"/>
                <a:cs typeface="宋体" panose="02010600030101010101" pitchFamily="2" charset="-122"/>
              </a:rPr>
              <a:t>3</a:t>
            </a:r>
            <a:r>
              <a:rPr lang="zh-CN" altLang="en-US" sz="2200" dirty="0">
                <a:latin typeface="宋体" panose="02010600030101010101" pitchFamily="2" charset="-122"/>
                <a:ea typeface="宋体" panose="02010600030101010101" pitchFamily="2" charset="-122"/>
                <a:cs typeface="宋体" panose="02010600030101010101" pitchFamily="2" charset="-122"/>
              </a:rPr>
              <a:t>）直接结合到靶细胞的抗原上，降低其对受体细胞参</a:t>
            </a:r>
            <a:endParaRPr lang="zh-CN" altLang="en-US" sz="2200" dirty="0">
              <a:latin typeface="宋体" panose="02010600030101010101" pitchFamily="2" charset="-122"/>
              <a:ea typeface="宋体" panose="02010600030101010101" pitchFamily="2" charset="-122"/>
              <a:cs typeface="宋体" panose="02010600030101010101" pitchFamily="2" charset="-122"/>
            </a:endParaRPr>
          </a:p>
          <a:p>
            <a:pPr marL="0" indent="0">
              <a:lnSpc>
                <a:spcPct val="120000"/>
              </a:lnSpc>
              <a:spcBef>
                <a:spcPct val="0"/>
              </a:spcBef>
              <a:buNone/>
            </a:pPr>
            <a:r>
              <a:rPr lang="zh-CN" altLang="en-US" sz="2200" dirty="0">
                <a:latin typeface="宋体" panose="02010600030101010101" pitchFamily="2" charset="-122"/>
                <a:ea typeface="宋体" panose="02010600030101010101" pitchFamily="2" charset="-122"/>
                <a:cs typeface="宋体" panose="02010600030101010101" pitchFamily="2" charset="-122"/>
              </a:rPr>
              <a:t>  与的免疫反应的敏感性。 </a:t>
            </a:r>
            <a:endParaRPr lang="zh-CN" altLang="en-US" sz="2200" dirty="0">
              <a:latin typeface="宋体" panose="02010600030101010101" pitchFamily="2" charset="-122"/>
              <a:ea typeface="宋体" panose="02010600030101010101" pitchFamily="2" charset="-122"/>
              <a:cs typeface="宋体" panose="02010600030101010101" pitchFamily="2" charset="-122"/>
            </a:endParaRPr>
          </a:p>
          <a:p>
            <a:pPr>
              <a:lnSpc>
                <a:spcPct val="120000"/>
              </a:lnSpc>
              <a:spcBef>
                <a:spcPct val="0"/>
              </a:spcBef>
            </a:pPr>
            <a:endParaRPr lang="zh-CN" altLang="en-US" sz="2200" dirty="0">
              <a:latin typeface="宋体" panose="02010600030101010101" pitchFamily="2" charset="-122"/>
              <a:ea typeface="宋体" panose="02010600030101010101" pitchFamily="2" charset="-122"/>
              <a:cs typeface="宋体" panose="02010600030101010101" pitchFamily="2" charset="-122"/>
            </a:endParaRPr>
          </a:p>
        </p:txBody>
      </p:sp>
      <p:sp>
        <p:nvSpPr>
          <p:cNvPr id="113678" name="标题 113677"/>
          <p:cNvSpPr>
            <a:spLocks noGrp="1"/>
          </p:cNvSpPr>
          <p:nvPr>
            <p:ph type="title"/>
          </p:nvPr>
        </p:nvSpPr>
        <p:spPr>
          <a:xfrm>
            <a:off x="251143" y="295910"/>
            <a:ext cx="8424862" cy="530225"/>
          </a:xfrm>
        </p:spPr>
        <p:txBody>
          <a:bodyPr vert="horz" wrap="square" lIns="91440" tIns="0" rIns="91440" bIns="0" anchor="b"/>
          <a:p>
            <a:r>
              <a:rPr lang="zh-CN" altLang="en-US" sz="2800" dirty="0"/>
              <a:t>封闭抗体的作用</a:t>
            </a:r>
            <a:endParaRPr lang="zh-CN" altLang="en-US" sz="2800" dirty="0"/>
          </a:p>
        </p:txBody>
      </p:sp>
      <p:sp>
        <p:nvSpPr>
          <p:cNvPr id="113679" name="矩形 113678"/>
          <p:cNvSpPr/>
          <p:nvPr/>
        </p:nvSpPr>
        <p:spPr>
          <a:xfrm>
            <a:off x="1144905" y="5144135"/>
            <a:ext cx="6781800" cy="460375"/>
          </a:xfrm>
          <a:prstGeom prst="rect">
            <a:avLst/>
          </a:prstGeom>
          <a:solidFill>
            <a:schemeClr val="accent3">
              <a:lumMod val="20000"/>
              <a:lumOff val="80000"/>
            </a:schemeClr>
          </a:solidFill>
          <a:ln w="9525">
            <a:noFill/>
          </a:ln>
        </p:spPr>
        <p:txBody>
          <a:bodyPr wrap="square">
            <a:spAutoFit/>
          </a:bodyPr>
          <a:p>
            <a:pPr algn="ctr"/>
            <a:r>
              <a:rPr lang="en-US" altLang="zh-CN" sz="2400" b="1" dirty="0">
                <a:latin typeface="+mj-ea"/>
                <a:ea typeface="+mj-ea"/>
                <a:cs typeface="+mj-ea"/>
              </a:rPr>
              <a:t> </a:t>
            </a:r>
            <a:r>
              <a:rPr lang="zh-CN" altLang="en-US" sz="2400" b="1" dirty="0">
                <a:solidFill>
                  <a:srgbClr val="000000"/>
                </a:solidFill>
                <a:latin typeface="+mj-ea"/>
                <a:ea typeface="+mj-ea"/>
                <a:cs typeface="+mj-ea"/>
              </a:rPr>
              <a:t>正常人群封闭抗体的阳性率仅为 </a:t>
            </a:r>
            <a:r>
              <a:rPr lang="en-US" altLang="zh-CN" sz="2400" b="1" dirty="0">
                <a:solidFill>
                  <a:srgbClr val="FF3300"/>
                </a:solidFill>
                <a:latin typeface="+mj-ea"/>
                <a:ea typeface="+mj-ea"/>
                <a:cs typeface="+mj-ea"/>
              </a:rPr>
              <a:t>5-10%</a:t>
            </a:r>
            <a:r>
              <a:rPr lang="zh-CN" altLang="en-US" sz="2400" b="1" dirty="0">
                <a:solidFill>
                  <a:srgbClr val="FF3300"/>
                </a:solidFill>
                <a:latin typeface="+mj-ea"/>
                <a:ea typeface="+mj-ea"/>
                <a:cs typeface="+mj-ea"/>
              </a:rPr>
              <a:t>。</a:t>
            </a:r>
            <a:endParaRPr lang="zh-CN" altLang="en-US" sz="2400" b="1" dirty="0">
              <a:solidFill>
                <a:srgbClr val="FF3300"/>
              </a:solidFill>
              <a:latin typeface="+mj-ea"/>
              <a:ea typeface="+mj-ea"/>
              <a:cs typeface="+mj-ea"/>
            </a:endParaRPr>
          </a:p>
        </p:txBody>
      </p:sp>
      <p:sp>
        <p:nvSpPr>
          <p:cNvPr id="2" name="灯片编号占位符 1"/>
          <p:cNvSpPr>
            <a:spLocks noGrp="1"/>
          </p:cNvSpPr>
          <p:nvPr>
            <p:ph type="sldNum" sz="quarter" idx="12"/>
          </p:nvPr>
        </p:nvSpPr>
        <p:spPr/>
        <p:txBody>
          <a:bodyPr/>
          <a:p>
            <a:fld id="{0C913308-F349-4B6D-A68A-DD1791B4A57B}" type="slidenum">
              <a:rPr lang="zh-CN" altLang="en-US" smtClean="0"/>
            </a:fld>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2"/>
          </p:nvPr>
        </p:nvSpPr>
        <p:spPr/>
        <p:txBody>
          <a:bodyPr/>
          <a:p>
            <a:fld id="{0C913308-F349-4B6D-A68A-DD1791B4A57B}" type="slidenum">
              <a:rPr lang="zh-CN" altLang="en-US" smtClean="0"/>
            </a:fld>
            <a:endParaRPr lang="zh-CN" altLang="en-US" dirty="0"/>
          </a:p>
        </p:txBody>
      </p:sp>
      <p:sp>
        <p:nvSpPr>
          <p:cNvPr id="5" name="TextBox 2"/>
          <p:cNvSpPr txBox="1"/>
          <p:nvPr/>
        </p:nvSpPr>
        <p:spPr>
          <a:xfrm>
            <a:off x="536039" y="1675110"/>
            <a:ext cx="7632848" cy="3907790"/>
          </a:xfrm>
          <a:prstGeom prst="rect">
            <a:avLst/>
          </a:prstGeom>
          <a:noFill/>
        </p:spPr>
        <p:txBody>
          <a:bodyPr wrap="square" rtlCol="0">
            <a:spAutoFit/>
          </a:bodyPr>
          <a:p>
            <a:pPr>
              <a:lnSpc>
                <a:spcPct val="200000"/>
              </a:lnSpc>
            </a:pPr>
            <a:r>
              <a:rPr lang="zh-CN" altLang="en-US" sz="2400" b="1" dirty="0">
                <a:latin typeface="Times New Roman" panose="02020603050405020304" pitchFamily="18" charset="0"/>
                <a:ea typeface="宋体" panose="02010600030101010101" pitchFamily="2" charset="-122"/>
                <a:cs typeface="Times New Roman" panose="02020603050405020304" pitchFamily="18" charset="0"/>
              </a:rPr>
              <a:t>检测封闭抗体主要方法</a:t>
            </a:r>
            <a:r>
              <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200000"/>
              </a:lnSpc>
            </a:pPr>
            <a:r>
              <a:rPr lang="zh-CN" altLang="en-US" sz="2000"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en-US" sz="20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淋巴细胞</a:t>
            </a:r>
            <a:r>
              <a:rPr lang="zh-CN" altLang="en-US" sz="20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毒交叉试验（</a:t>
            </a:r>
            <a:r>
              <a:rPr lang="en-US" altLang="zh-CN" sz="20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CDC</a:t>
            </a:r>
            <a:r>
              <a:rPr lang="zh-CN" altLang="en-US" sz="20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en-US" sz="20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200000"/>
              </a:lnSpc>
            </a:pPr>
            <a:r>
              <a:rPr lang="zh-CN" altLang="en-US" sz="20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     酶联免疫法（</a:t>
            </a:r>
            <a:r>
              <a:rPr lang="en-US" altLang="zh-CN" sz="20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ELISA</a:t>
            </a:r>
            <a:r>
              <a:rPr lang="zh-CN" altLang="en-US" sz="20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en-US" sz="2000"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200000"/>
              </a:lnSpc>
            </a:pPr>
            <a:r>
              <a:rPr lang="zh-CN" altLang="en-US" sz="2000" dirty="0" smtClean="0">
                <a:latin typeface="Times New Roman" panose="02020603050405020304" pitchFamily="18" charset="0"/>
                <a:ea typeface="宋体" panose="02010600030101010101" pitchFamily="2" charset="-122"/>
                <a:cs typeface="Times New Roman" panose="02020603050405020304" pitchFamily="18" charset="0"/>
              </a:rPr>
              <a:t>     混合淋巴细胞反应封闭试验（</a:t>
            </a:r>
            <a:r>
              <a:rPr lang="en-US" altLang="zh-CN" sz="2000" dirty="0" smtClean="0">
                <a:latin typeface="Times New Roman" panose="02020603050405020304" pitchFamily="18" charset="0"/>
                <a:ea typeface="宋体" panose="02010600030101010101" pitchFamily="2" charset="-122"/>
                <a:cs typeface="Times New Roman" panose="02020603050405020304" pitchFamily="18" charset="0"/>
              </a:rPr>
              <a:t>MLR-BE</a:t>
            </a:r>
            <a:r>
              <a:rPr lang="zh-CN" altLang="en-US" sz="2000"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000"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200000"/>
              </a:lnSpc>
            </a:pPr>
            <a:r>
              <a:rPr lang="en-US" altLang="zh-CN" sz="2000" dirty="0" smtClean="0">
                <a:latin typeface="Times New Roman" panose="02020603050405020304" pitchFamily="18" charset="0"/>
                <a:ea typeface="宋体" panose="02010600030101010101" pitchFamily="2" charset="-122"/>
                <a:cs typeface="Times New Roman" panose="02020603050405020304" pitchFamily="18" charset="0"/>
              </a:rPr>
              <a:t>     EA</a:t>
            </a:r>
            <a:r>
              <a:rPr lang="zh-CN" altLang="en-US" sz="2000" dirty="0" smtClean="0">
                <a:latin typeface="Times New Roman" panose="02020603050405020304" pitchFamily="18" charset="0"/>
                <a:ea typeface="宋体" panose="02010600030101010101" pitchFamily="2" charset="-122"/>
                <a:cs typeface="Times New Roman" panose="02020603050405020304" pitchFamily="18" charset="0"/>
              </a:rPr>
              <a:t>玫瑰花环抑制试验（</a:t>
            </a:r>
            <a:r>
              <a:rPr lang="en-US" altLang="zh-CN" sz="2000" dirty="0" smtClean="0">
                <a:latin typeface="Times New Roman" panose="02020603050405020304" pitchFamily="18" charset="0"/>
                <a:ea typeface="宋体" panose="02010600030101010101" pitchFamily="2" charset="-122"/>
                <a:cs typeface="Times New Roman" panose="02020603050405020304" pitchFamily="18" charset="0"/>
              </a:rPr>
              <a:t>EAI</a:t>
            </a:r>
            <a:r>
              <a:rPr lang="zh-CN" altLang="en-US" sz="2000"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000"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200000"/>
              </a:lnSpc>
            </a:pPr>
            <a:r>
              <a:rPr lang="zh-CN" altLang="en-US" sz="2000"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en-US" sz="2000"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流式细胞术分析法（</a:t>
            </a:r>
            <a:r>
              <a:rPr lang="en-US" altLang="zh-CN" sz="2000"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FCM-CD-BE</a:t>
            </a:r>
            <a:r>
              <a:rPr lang="zh-CN" altLang="en-US" sz="2000"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sz="2000" dirty="0" smtClean="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9" name="TextBox 8"/>
          <p:cNvSpPr txBox="1"/>
          <p:nvPr/>
        </p:nvSpPr>
        <p:spPr>
          <a:xfrm>
            <a:off x="535995" y="257974"/>
            <a:ext cx="8136904" cy="553085"/>
          </a:xfrm>
          <a:prstGeom prst="rect">
            <a:avLst/>
          </a:prstGeom>
          <a:noFill/>
        </p:spPr>
        <p:txBody>
          <a:bodyPr wrap="square" rtlCol="0">
            <a:spAutoFit/>
          </a:bodyPr>
          <a:p>
            <a:pPr algn="l"/>
            <a:r>
              <a:rPr lang="zh-CN" altLang="en-US" sz="3000" b="1" dirty="0" smtClean="0"/>
              <a:t>封闭抗体的检测</a:t>
            </a:r>
            <a:endParaRPr lang="zh-CN" altLang="en-US" sz="3000" b="1" dirty="0" smtClean="0"/>
          </a:p>
        </p:txBody>
      </p:sp>
    </p:spTree>
  </p:cSld>
  <p:clrMapOvr>
    <a:masterClrMapping/>
  </p:clrMapOvr>
</p:sld>
</file>

<file path=ppt/tags/tag1.xml><?xml version="1.0" encoding="utf-8"?>
<p:tagLst xmlns:p="http://schemas.openxmlformats.org/presentationml/2006/main">
  <p:tag name="MH" val="20171013235048"/>
  <p:tag name="MH_LIBRARY" val="GRAPHIC"/>
  <p:tag name="MH_ORDER" val="矩形 23"/>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7"/>
  <p:tag name="KSO_WM_UNIT_ID" val="diagram20189827_2*r_i*1_7"/>
  <p:tag name="KSO_WM_TEMPLATE_CATEGORY" val="diagram"/>
  <p:tag name="KSO_WM_TEMPLATE_INDEX" val="20189827"/>
  <p:tag name="KSO_WM_UNIT_LAYERLEVEL" val="1_1"/>
  <p:tag name="KSO_WM_TAG_VERSION" val="1.0"/>
  <p:tag name="KSO_WM_BEAUTIFY_FLAG" val="#wm#"/>
  <p:tag name="KSO_WM_UNIT_DIAGRAM_CONTRAST_TITLE_CNT" val="2"/>
  <p:tag name="KSO_WM_UNIT_DIAGRAM_DIMENSION_TITLE_CNT" val="2"/>
  <p:tag name="KSO_WM_UNIT_FILL_FORE_SCHEMECOLOR_INDEX" val="14"/>
  <p:tag name="KSO_WM_UNIT_FILL_TYPE" val="1"/>
  <p:tag name="KSO_WM_UNIT_TEXT_FILL_FORE_SCHEMECOLOR_INDEX" val="2"/>
  <p:tag name="KSO_WM_UNIT_TEXT_FILL_TYPE" val="1"/>
</p:tagLst>
</file>

<file path=ppt/tags/tag11.xml><?xml version="1.0" encoding="utf-8"?>
<p:tagLst xmlns:p="http://schemas.openxmlformats.org/presentationml/2006/main">
  <p:tag name="KSO_WM_UNIT_NOCLEAR" val="0"/>
  <p:tag name="KSO_WM_UNIT_SHOW_EDIT_AREA_INDICATION" val="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1"/>
  <p:tag name="KSO_WM_UNIT_ID" val="diagram20189827_2*r_v*1_1"/>
  <p:tag name="KSO_WM_TEMPLATE_CATEGORY" val="diagram"/>
  <p:tag name="KSO_WM_TEMPLATE_INDEX" val="20189827"/>
  <p:tag name="KSO_WM_UNIT_LAYERLEVEL" val="1_1"/>
  <p:tag name="KSO_WM_TAG_VERSION" val="1.0"/>
  <p:tag name="KSO_WM_BEAUTIFY_FLAG" val="#wm#"/>
  <p:tag name="KSO_WM_UNIT_DIAGRAM_CONTRAST_TITLE_CNT" val="2"/>
  <p:tag name="KSO_WM_UNIT_DIAGRAM_DIMENSION_TITLE_CNT" val="2"/>
  <p:tag name="KSO_WM_UNIT_PRESET_TEXT" val="单击此处添加文本具体内容，简明扼要地阐述你的观点"/>
  <p:tag name="KSO_WM_UNIT_TEXT_FILL_FORE_SCHEMECOLOR_INDEX" val="13"/>
  <p:tag name="KSO_WM_UNIT_TEXT_FILL_TYPE" val="1"/>
</p:tagLst>
</file>

<file path=ppt/tags/tag12.xml><?xml version="1.0" encoding="utf-8"?>
<p:tagLst xmlns:p="http://schemas.openxmlformats.org/presentationml/2006/main">
  <p:tag name="KSO_WM_UNIT_NOCLEAR" val="0"/>
  <p:tag name="KSO_WM_UNIT_SHOW_EDIT_AREA_INDICATION" val="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3"/>
  <p:tag name="KSO_WM_UNIT_ID" val="diagram20189827_2*r_v*1_3"/>
  <p:tag name="KSO_WM_TEMPLATE_CATEGORY" val="diagram"/>
  <p:tag name="KSO_WM_TEMPLATE_INDEX" val="20189827"/>
  <p:tag name="KSO_WM_UNIT_LAYERLEVEL" val="1_1"/>
  <p:tag name="KSO_WM_TAG_VERSION" val="1.0"/>
  <p:tag name="KSO_WM_BEAUTIFY_FLAG" val="#wm#"/>
  <p:tag name="KSO_WM_UNIT_DIAGRAM_CONTRAST_TITLE_CNT" val="2"/>
  <p:tag name="KSO_WM_UNIT_DIAGRAM_DIMENSION_TITLE_CNT" val="2"/>
  <p:tag name="KSO_WM_UNIT_PRESET_TEXT" val="单击此处添加文本具体内容，简明扼要地阐述你的观点"/>
  <p:tag name="KSO_WM_UNIT_TEXT_FILL_FORE_SCHEMECOLOR_INDEX" val="13"/>
  <p:tag name="KSO_WM_UNIT_TEXT_FILL_TYPE" val="1"/>
</p:tagLst>
</file>

<file path=ppt/tags/tag13.xml><?xml version="1.0" encoding="utf-8"?>
<p:tagLst xmlns:p="http://schemas.openxmlformats.org/presentationml/2006/main">
  <p:tag name="MH" val="20171013235048"/>
  <p:tag name="MH_LIBRARY" val="GRAPHIC"/>
  <p:tag name="MH_ORDER" val="文本框 9"/>
</p:tagLst>
</file>

<file path=ppt/tags/tag14.xml><?xml version="1.0" encoding="utf-8"?>
<p:tagLst xmlns:p="http://schemas.openxmlformats.org/presentationml/2006/main">
  <p:tag name="MH" val="20171013235048"/>
  <p:tag name="MH_LIBRARY" val="GRAPHIC"/>
  <p:tag name="MH_ORDER" val="文本框 10"/>
</p:tagLst>
</file>

<file path=ppt/tags/tag15.xml><?xml version="1.0" encoding="utf-8"?>
<p:tagLst xmlns:p="http://schemas.openxmlformats.org/presentationml/2006/main">
  <p:tag name="MH" val="20171013235048"/>
  <p:tag name="MH_LIBRARY" val="GRAPHIC"/>
  <p:tag name="MH_ORDER" val="文本框 11"/>
</p:tagLst>
</file>

<file path=ppt/tags/tag16.xml><?xml version="1.0" encoding="utf-8"?>
<p:tagLst xmlns:p="http://schemas.openxmlformats.org/presentationml/2006/main">
  <p:tag name="MH" val="20171013235048"/>
  <p:tag name="MH_LIBRARY" val="GRAPHIC"/>
  <p:tag name="MH_ORDER" val="Shape"/>
</p:tagLst>
</file>

<file path=ppt/tags/tag17.xml><?xml version="1.0" encoding="utf-8"?>
<p:tagLst xmlns:p="http://schemas.openxmlformats.org/presentationml/2006/main">
  <p:tag name="MH" val="20171013235048"/>
  <p:tag name="MH_LIBRARY" val="GRAPHIC"/>
  <p:tag name="MH_ORDER" val="Shape"/>
</p:tagLst>
</file>

<file path=ppt/tags/tag18.xml><?xml version="1.0" encoding="utf-8"?>
<p:tagLst xmlns:p="http://schemas.openxmlformats.org/presentationml/2006/main">
  <p:tag name="MH" val="20171013235048"/>
  <p:tag name="MH_LIBRARY" val="GRAPHIC"/>
  <p:tag name="MH_ORDER" val="Shape"/>
</p:tagLst>
</file>

<file path=ppt/tags/tag19.xml><?xml version="1.0" encoding="utf-8"?>
<p:tagLst xmlns:p="http://schemas.openxmlformats.org/presentationml/2006/main">
  <p:tag name="MH" val="20171013235048"/>
  <p:tag name="MH_LIBRARY" val="GRAPHIC"/>
  <p:tag name="MH_ORDER" val="矩形 23"/>
</p:tagLst>
</file>

<file path=ppt/tags/tag2.xml><?xml version="1.0" encoding="utf-8"?>
<p:tagLst xmlns:p="http://schemas.openxmlformats.org/presentationml/2006/main">
  <p:tag name="MH" val="20171013235048"/>
  <p:tag name="MH_LIBRARY" val="GRAPHIC"/>
  <p:tag name="MH_ORDER" val="矩形 23"/>
</p:tagLst>
</file>

<file path=ppt/tags/tag20.xml><?xml version="1.0" encoding="utf-8"?>
<p:tagLst xmlns:p="http://schemas.openxmlformats.org/presentationml/2006/main">
  <p:tag name="MH" val="20171013235048"/>
  <p:tag name="MH_LIBRARY" val="GRAPHIC"/>
  <p:tag name="MH_ORDER" val="文本框 9"/>
</p:tagLst>
</file>

<file path=ppt/tags/tag21.xml><?xml version="1.0" encoding="utf-8"?>
<p:tagLst xmlns:p="http://schemas.openxmlformats.org/presentationml/2006/main">
  <p:tag name="MH" val="20171013235048"/>
  <p:tag name="MH_LIBRARY" val="GRAPHIC"/>
  <p:tag name="MH_ORDER" val="文本框 11"/>
</p:tagLst>
</file>

<file path=ppt/tags/tag22.xml><?xml version="1.0" encoding="utf-8"?>
<p:tagLst xmlns:p="http://schemas.openxmlformats.org/presentationml/2006/main">
  <p:tag name="MH" val="20171013235048"/>
  <p:tag name="MH_LIBRARY" val="GRAPHIC"/>
  <p:tag name="MH_ORDER" val="Shape"/>
</p:tagLst>
</file>

<file path=ppt/tags/tag23.xml><?xml version="1.0" encoding="utf-8"?>
<p:tagLst xmlns:p="http://schemas.openxmlformats.org/presentationml/2006/main">
  <p:tag name="MH" val="20171013235048"/>
  <p:tag name="MH_LIBRARY" val="GRAPHIC"/>
  <p:tag name="MH_ORDER" val="Shape"/>
</p:tagLst>
</file>

<file path=ppt/tags/tag3.xml><?xml version="1.0" encoding="utf-8"?>
<p:tagLst xmlns:p="http://schemas.openxmlformats.org/presentationml/2006/main">
  <p:tag name="TIMING" val="|5.1"/>
</p:tagLst>
</file>

<file path=ppt/tags/tag4.xml><?xml version="1.0" encoding="utf-8"?>
<p:tagLst xmlns:p="http://schemas.openxmlformats.org/presentationml/2006/main">
  <p:tag name="TIMING" val="|50.7"/>
</p:tagLst>
</file>

<file path=ppt/tags/tag5.xml><?xml version="1.0" encoding="utf-8"?>
<p:tagLst xmlns:p="http://schemas.openxmlformats.org/presentationml/2006/main">
  <p:tag name="KSO_WM_UNIT_TABLE_BEAUTIFY" val="smartTable{a73399b1-274d-45cb-abdc-f7e7c9b693e7}"/>
</p:tagLst>
</file>

<file path=ppt/tags/tag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
  <p:tag name="KSO_WM_UNIT_ID" val="diagram20189827_2*r_i*1_3"/>
  <p:tag name="KSO_WM_TEMPLATE_CATEGORY" val="diagram"/>
  <p:tag name="KSO_WM_TEMPLATE_INDEX" val="20189827"/>
  <p:tag name="KSO_WM_UNIT_LAYERLEVEL" val="1_1"/>
  <p:tag name="KSO_WM_TAG_VERSION" val="1.0"/>
  <p:tag name="KSO_WM_BEAUTIFY_FLAG" val="#wm#"/>
  <p:tag name="KSO_WM_UNIT_DIAGRAM_CONTRAST_TITLE_CNT" val="2"/>
  <p:tag name="KSO_WM_UNIT_DIAGRAM_DIMENSION_TITLE_CNT" val="2"/>
  <p:tag name="KSO_WM_UNIT_FILL_FORE_SCHEMECOLOR_INDEX" val="9"/>
  <p:tag name="KSO_WM_UNIT_FILL_TYPE" val="1"/>
  <p:tag name="KSO_WM_UNIT_TEXT_FILL_FORE_SCHEMECOLOR_INDEX" val="6"/>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
  <p:tag name="KSO_WM_UNIT_ID" val="diagram20189827_2*r_i*1_4"/>
  <p:tag name="KSO_WM_TEMPLATE_CATEGORY" val="diagram"/>
  <p:tag name="KSO_WM_TEMPLATE_INDEX" val="20189827"/>
  <p:tag name="KSO_WM_UNIT_LAYERLEVEL" val="1_1"/>
  <p:tag name="KSO_WM_TAG_VERSION" val="1.0"/>
  <p:tag name="KSO_WM_BEAUTIFY_FLAG" val="#wm#"/>
  <p:tag name="KSO_WM_UNIT_DIAGRAM_CONTRAST_TITLE_CNT" val="2"/>
  <p:tag name="KSO_WM_UNIT_DIAGRAM_DIMENSION_TITLE_CNT" val="2"/>
  <p:tag name="KSO_WM_UNIT_FILL_FORE_SCHEMECOLOR_INDEX" val="9"/>
  <p:tag name="KSO_WM_UNIT_FILL_TYPE" val="1"/>
  <p:tag name="KSO_WM_UNIT_TEXT_FILL_FORE_SCHEMECOLOR_INDEX" val="6"/>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
  <p:tag name="KSO_WM_UNIT_ID" val="diagram20189827_2*r_i*1_5"/>
  <p:tag name="KSO_WM_TEMPLATE_CATEGORY" val="diagram"/>
  <p:tag name="KSO_WM_TEMPLATE_INDEX" val="20189827"/>
  <p:tag name="KSO_WM_UNIT_LAYERLEVEL" val="1_1"/>
  <p:tag name="KSO_WM_TAG_VERSION" val="1.0"/>
  <p:tag name="KSO_WM_BEAUTIFY_FLAG" val="#wm#"/>
  <p:tag name="KSO_WM_UNIT_DIAGRAM_CONTRAST_TITLE_CNT" val="2"/>
  <p:tag name="KSO_WM_UNIT_DIAGRAM_DIMENSION_TITLE_CNT" val="2"/>
  <p:tag name="KSO_WM_UNIT_FILL_FORE_SCHEMECOLOR_INDEX" val="6"/>
  <p:tag name="KSO_WM_UNIT_FILL_TYPE" val="1"/>
  <p:tag name="KSO_WM_UNIT_TEXT_FILL_FORE_SCHEMECOLOR_INDEX" val="2"/>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
  <p:tag name="KSO_WM_UNIT_ID" val="diagram20189827_2*r_i*1_6"/>
  <p:tag name="KSO_WM_TEMPLATE_CATEGORY" val="diagram"/>
  <p:tag name="KSO_WM_TEMPLATE_INDEX" val="20189827"/>
  <p:tag name="KSO_WM_UNIT_LAYERLEVEL" val="1_1"/>
  <p:tag name="KSO_WM_TAG_VERSION" val="1.0"/>
  <p:tag name="KSO_WM_BEAUTIFY_FLAG" val="#wm#"/>
  <p:tag name="KSO_WM_UNIT_DIAGRAM_CONTRAST_TITLE_CNT" val="2"/>
  <p:tag name="KSO_WM_UNIT_DIAGRAM_DIMENSION_TITLE_CNT" val="2"/>
  <p:tag name="KSO_WM_UNIT_FILL_FORE_SCHEMECOLOR_INDEX" val="14"/>
  <p:tag name="KSO_WM_UNIT_FILL_TYPE" val="1"/>
  <p:tag name="KSO_WM_UNIT_TEXT_FILL_FORE_SCHEMECOLOR_INDEX" val="2"/>
  <p:tag name="KSO_WM_UNIT_TEXT_FILL_TYPE" val="1"/>
</p:tagLst>
</file>

<file path=ppt/theme/theme1.xml><?xml version="1.0" encoding="utf-8"?>
<a:theme xmlns:a="http://schemas.openxmlformats.org/drawingml/2006/main" name="Office 主题">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5798</Words>
  <Application>WPS 演示</Application>
  <PresentationFormat>全屏显示(4:3)</PresentationFormat>
  <Paragraphs>807</Paragraphs>
  <Slides>63</Slides>
  <Notes>2</Notes>
  <HiddenSlides>0</HiddenSlides>
  <MMClips>0</MMClips>
  <ScaleCrop>false</ScaleCrop>
  <HeadingPairs>
    <vt:vector size="8" baseType="variant">
      <vt:variant>
        <vt:lpstr>已用的字体</vt:lpstr>
      </vt:variant>
      <vt:variant>
        <vt:i4>18</vt:i4>
      </vt:variant>
      <vt:variant>
        <vt:lpstr>主题</vt:lpstr>
      </vt:variant>
      <vt:variant>
        <vt:i4>1</vt:i4>
      </vt:variant>
      <vt:variant>
        <vt:lpstr>嵌入 OLE 服务器</vt:lpstr>
      </vt:variant>
      <vt:variant>
        <vt:i4>1</vt:i4>
      </vt:variant>
      <vt:variant>
        <vt:lpstr>幻灯片标题</vt:lpstr>
      </vt:variant>
      <vt:variant>
        <vt:i4>63</vt:i4>
      </vt:variant>
    </vt:vector>
  </HeadingPairs>
  <TitlesOfParts>
    <vt:vector size="83" baseType="lpstr">
      <vt:lpstr>Arial</vt:lpstr>
      <vt:lpstr>宋体</vt:lpstr>
      <vt:lpstr>Wingdings</vt:lpstr>
      <vt:lpstr>Cambria</vt:lpstr>
      <vt:lpstr>黑体</vt:lpstr>
      <vt:lpstr>Arial Narrow</vt:lpstr>
      <vt:lpstr>微软雅黑</vt:lpstr>
      <vt:lpstr>Times New Roman</vt:lpstr>
      <vt:lpstr>Georgia</vt:lpstr>
      <vt:lpstr>华文楷体</vt:lpstr>
      <vt:lpstr>Calibri</vt:lpstr>
      <vt:lpstr>Arial Unicode MS</vt:lpstr>
      <vt:lpstr>Verdana</vt:lpstr>
      <vt:lpstr>楷体_GB2312</vt:lpstr>
      <vt:lpstr>Segoe UI</vt:lpstr>
      <vt:lpstr>Bell MT</vt:lpstr>
      <vt:lpstr>Imprint MT Shadow</vt:lpstr>
      <vt:lpstr>新宋体</vt:lpstr>
      <vt:lpstr>Office 主题</vt:lpstr>
      <vt:lpstr>Prism5.Document</vt:lpstr>
      <vt:lpstr>PowerPoint 演示文稿</vt:lpstr>
      <vt:lpstr>提纲</vt:lpstr>
      <vt:lpstr>PowerPoint 演示文稿</vt:lpstr>
      <vt:lpstr>PowerPoint 演示文稿</vt:lpstr>
      <vt:lpstr>PowerPoint 演示文稿</vt:lpstr>
      <vt:lpstr>什么是封闭抗体？</vt:lpstr>
      <vt:lpstr>PowerPoint 演示文稿</vt:lpstr>
      <vt:lpstr>封闭抗体的作用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编入教科书</vt:lpstr>
      <vt:lpstr>PowerPoint 演示文稿</vt:lpstr>
      <vt:lpstr>PowerPoint 演示文稿</vt:lpstr>
      <vt:lpstr>PowerPoint 演示文稿</vt:lpstr>
      <vt:lpstr>淋巴细胞皮内注射治疗安全性问题</vt:lpstr>
      <vt:lpstr>PowerPoint 演示文稿</vt:lpstr>
      <vt:lpstr>小结</vt:lpstr>
      <vt:lpstr>汇报提纲</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小结</vt:lpstr>
      <vt:lpstr>汇报提纲</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小结</vt:lpstr>
      <vt:lpstr>汇报提纲</vt:lpstr>
      <vt:lpstr>目前对淋巴细胞免疫治疗（LIT）的认识</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my</dc:creator>
  <cp:lastModifiedBy>LianRc</cp:lastModifiedBy>
  <cp:revision>3237</cp:revision>
  <cp:lastPrinted>2018-05-02T00:38:00Z</cp:lastPrinted>
  <dcterms:created xsi:type="dcterms:W3CDTF">2015-12-04T08:26:00Z</dcterms:created>
  <dcterms:modified xsi:type="dcterms:W3CDTF">2019-11-08T01:14:01Z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2052-11.1.0.9145</vt:lpwstr>
  </property>
</Properties>
</file>